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4" r:id="rId1"/>
  </p:sldMasterIdLst>
  <p:notesMasterIdLst>
    <p:notesMasterId r:id="rId40"/>
  </p:notesMasterIdLst>
  <p:sldIdLst>
    <p:sldId id="379" r:id="rId2"/>
    <p:sldId id="318" r:id="rId3"/>
    <p:sldId id="432" r:id="rId4"/>
    <p:sldId id="433" r:id="rId5"/>
    <p:sldId id="434" r:id="rId6"/>
    <p:sldId id="304" r:id="rId7"/>
    <p:sldId id="257" r:id="rId8"/>
    <p:sldId id="294" r:id="rId9"/>
    <p:sldId id="292" r:id="rId10"/>
    <p:sldId id="427" r:id="rId11"/>
    <p:sldId id="310" r:id="rId12"/>
    <p:sldId id="305" r:id="rId13"/>
    <p:sldId id="258" r:id="rId14"/>
    <p:sldId id="367" r:id="rId15"/>
    <p:sldId id="395" r:id="rId16"/>
    <p:sldId id="396" r:id="rId17"/>
    <p:sldId id="423" r:id="rId18"/>
    <p:sldId id="397" r:id="rId19"/>
    <p:sldId id="300" r:id="rId20"/>
    <p:sldId id="311" r:id="rId21"/>
    <p:sldId id="398" r:id="rId22"/>
    <p:sldId id="371" r:id="rId23"/>
    <p:sldId id="377" r:id="rId24"/>
    <p:sldId id="374" r:id="rId25"/>
    <p:sldId id="413" r:id="rId26"/>
    <p:sldId id="414" r:id="rId27"/>
    <p:sldId id="403" r:id="rId28"/>
    <p:sldId id="263" r:id="rId29"/>
    <p:sldId id="411" r:id="rId30"/>
    <p:sldId id="301" r:id="rId31"/>
    <p:sldId id="279" r:id="rId32"/>
    <p:sldId id="415" r:id="rId33"/>
    <p:sldId id="426" r:id="rId34"/>
    <p:sldId id="417" r:id="rId35"/>
    <p:sldId id="424" r:id="rId36"/>
    <p:sldId id="425" r:id="rId37"/>
    <p:sldId id="419" r:id="rId38"/>
    <p:sldId id="420" r:id="rId3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6" autoAdjust="0"/>
  </p:normalViewPr>
  <p:slideViewPr>
    <p:cSldViewPr snapToGrid="0">
      <p:cViewPr varScale="1">
        <p:scale>
          <a:sx n="65" d="100"/>
          <a:sy n="65" d="100"/>
        </p:scale>
        <p:origin x="-984" y="-67"/>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068456B-0F5D-4734-9B12-AE45265BEE92}"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145695B1-22F5-41DF-A8A2-CD86C954E9AD}" type="slidenum">
              <a:rPr lang="ru-RU" altLang="en-US"/>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AF7C2DF0-EF2D-45B8-92CF-5C50F19CD028}" type="slidenum">
              <a:rPr lang="ru-RU" altLang="en-US"/>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EF0158E5-6DFA-4FB7-8565-27763F97FDAC}" type="slidenum">
              <a:rPr lang="ru-RU" altLang="en-US"/>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DE902AA1-8C9C-4B94-8A19-36532A561C2A}" type="slidenum">
              <a:rPr lang="ru-RU" altLang="en-US"/>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2DB94891-582F-4AEA-BCD7-A0B3BD24CD43}" type="slidenum">
              <a:rPr lang="ru-RU" altLang="en-US"/>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4104DEA8-4C28-4713-B759-A0905DF514AE}" type="slidenum">
              <a:rPr lang="ru-RU" altLang="en-US"/>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6E3D2F4F-C9D9-4667-8EB8-8451494490B2}" type="slidenum">
              <a:rPr lang="ru-RU" altLang="en-US"/>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ltLang="en-US"/>
          </a:p>
        </p:txBody>
      </p:sp>
      <p:sp>
        <p:nvSpPr>
          <p:cNvPr id="8"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9" name="Номер слайда 5"/>
          <p:cNvSpPr>
            <a:spLocks noGrp="1"/>
          </p:cNvSpPr>
          <p:nvPr>
            <p:ph type="sldNum" sz="quarter" idx="12"/>
          </p:nvPr>
        </p:nvSpPr>
        <p:spPr/>
        <p:txBody>
          <a:bodyPr/>
          <a:lstStyle>
            <a:lvl1pPr>
              <a:defRPr/>
            </a:lvl1pPr>
          </a:lstStyle>
          <a:p>
            <a:fld id="{81E49ACC-60CE-45B3-AE75-1CA016C3581B}" type="slidenum">
              <a:rPr lang="ru-RU" altLang="en-US"/>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ltLang="en-US"/>
          </a:p>
        </p:txBody>
      </p:sp>
      <p:sp>
        <p:nvSpPr>
          <p:cNvPr id="4"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5" name="Номер слайда 5"/>
          <p:cNvSpPr>
            <a:spLocks noGrp="1"/>
          </p:cNvSpPr>
          <p:nvPr>
            <p:ph type="sldNum" sz="quarter" idx="12"/>
          </p:nvPr>
        </p:nvSpPr>
        <p:spPr/>
        <p:txBody>
          <a:bodyPr/>
          <a:lstStyle>
            <a:lvl1pPr>
              <a:defRPr/>
            </a:lvl1pPr>
          </a:lstStyle>
          <a:p>
            <a:fld id="{6C7A39F8-1D5B-4A76-9289-92F171804085}" type="slidenum">
              <a:rPr lang="ru-RU" altLang="en-US"/>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4" name="Номер слайда 5"/>
          <p:cNvSpPr>
            <a:spLocks noGrp="1"/>
          </p:cNvSpPr>
          <p:nvPr>
            <p:ph type="sldNum" sz="quarter" idx="12"/>
          </p:nvPr>
        </p:nvSpPr>
        <p:spPr/>
        <p:txBody>
          <a:bodyPr/>
          <a:lstStyle>
            <a:lvl1pPr>
              <a:defRPr/>
            </a:lvl1pPr>
          </a:lstStyle>
          <a:p>
            <a:fld id="{040B351B-EBA8-41CE-A1D9-9B00D1C3E89B}" type="slidenum">
              <a:rPr lang="ru-RU" altLang="en-US"/>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7B0E6133-3D66-4914-93F2-5992C2BEAB0F}" type="slidenum">
              <a:rPr lang="ru-RU" altLang="en-US"/>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2C19837B-7394-40A2-8BF3-388E5AE42AD7}" type="slidenum">
              <a:rPr lang="ru-RU" altLang="en-US"/>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ru-RU" alt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ru-RU" alt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4A4540E-24B6-4EF5-BC84-70A1CA8AA9C7}"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cask.ru/l_book_u_phis3.php?id=26"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sk.ru/b_book_chem.php?id=8"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cask.ru/f_book_chem.php?id=13"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sk.ru/a_book_phis_t1.php?id=292" TargetMode="External"/><Relationship Id="rId2" Type="http://schemas.openxmlformats.org/officeDocument/2006/relationships/hyperlink" Target="http://scask.ru/l_book_u_phis3.php?id=26"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booksite.ru/fulltext/1/001/008/007/007.htm" TargetMode="External"/><Relationship Id="rId2" Type="http://schemas.openxmlformats.org/officeDocument/2006/relationships/hyperlink" Target="https://www.booksite.ru/fulltext/1/001/008/115/328.htm" TargetMode="External"/><Relationship Id="rId1" Type="http://schemas.openxmlformats.org/officeDocument/2006/relationships/slideLayout" Target="../slideLayouts/slideLayout6.xml"/><Relationship Id="rId6" Type="http://schemas.openxmlformats.org/officeDocument/2006/relationships/hyperlink" Target="https://www.booksite.ru/fulltext/1/001/008/058/251.htm" TargetMode="External"/><Relationship Id="rId5" Type="http://schemas.openxmlformats.org/officeDocument/2006/relationships/hyperlink" Target="https://www.booksite.ru/fulltext/1/001/008/035/548.htm" TargetMode="External"/><Relationship Id="rId4" Type="http://schemas.openxmlformats.org/officeDocument/2006/relationships/hyperlink" Target="https://www.booksite.ru/fulltext/1/001/008/084/328.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Чувашский государственный университет</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Раритетная лаборатория физики</a:t>
            </a:r>
            <a:br>
              <a:rPr lang="ru-RU" altLang="ru-RU" sz="3200" dirty="0" smtClean="0">
                <a:latin typeface="Times New Roman" pitchFamily="18" charset="0"/>
                <a:cs typeface="Times New Roman" pitchFamily="18" charset="0"/>
              </a:rPr>
            </a:br>
            <a:r>
              <a:rPr lang="en-US" altLang="ru-RU" sz="3200" dirty="0" smtClean="0">
                <a:latin typeface="Times New Roman" pitchFamily="18" charset="0"/>
                <a:cs typeface="Times New Roman" pitchFamily="18" charset="0"/>
              </a:rPr>
              <a:t>raritet.chuvsu.ru</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Лекция </a:t>
            </a:r>
            <a:r>
              <a:rPr lang="ru-RU" altLang="ru-RU" sz="3200" dirty="0" smtClean="0">
                <a:latin typeface="Times New Roman" pitchFamily="18" charset="0"/>
                <a:cs typeface="Times New Roman" pitchFamily="18" charset="0"/>
              </a:rPr>
              <a:t>14.</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smtClean="0">
                <a:latin typeface="Times New Roman" pitchFamily="18" charset="0"/>
                <a:cs typeface="Times New Roman" pitchFamily="18" charset="0"/>
              </a:rPr>
              <a:t>Реальные </a:t>
            </a:r>
            <a:r>
              <a:rPr lang="ru-RU" sz="3200" smtClean="0">
                <a:latin typeface="Times New Roman" pitchFamily="18" charset="0"/>
                <a:cs typeface="Times New Roman" pitchFamily="18" charset="0"/>
              </a:rPr>
              <a:t>газы. </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Лекцию подготовил</a:t>
            </a:r>
            <a:r>
              <a:rPr lang="ru-RU" altLang="ru-RU" sz="3200" dirty="0" smtClean="0">
                <a:solidFill>
                  <a:srgbClr val="7F7F7F"/>
                </a:solidFill>
                <a:latin typeface="Times New Roman" pitchFamily="18" charset="0"/>
                <a:cs typeface="Times New Roman" pitchFamily="18" charset="0"/>
              </a:rPr>
              <a:t/>
            </a:r>
            <a:br>
              <a:rPr lang="ru-RU" altLang="ru-RU" sz="3200" dirty="0" smtClean="0">
                <a:solidFill>
                  <a:srgbClr val="7F7F7F"/>
                </a:solidFill>
                <a:latin typeface="Times New Roman" pitchFamily="18" charset="0"/>
                <a:cs typeface="Times New Roman" pitchFamily="18" charset="0"/>
              </a:rPr>
            </a:br>
            <a:r>
              <a:rPr lang="ru-RU" altLang="ru-RU" sz="3200" dirty="0" smtClean="0">
                <a:solidFill>
                  <a:srgbClr val="7F7F7F"/>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доцент кафедры общей физики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Сорокин Геннадий Михайлович</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2024 год</a:t>
            </a:r>
          </a:p>
        </p:txBody>
      </p:sp>
      <p:sp>
        <p:nvSpPr>
          <p:cNvPr id="3075" name="Прямоугольник 2"/>
          <p:cNvSpPr>
            <a:spLocks noChangeArrowheads="1"/>
          </p:cNvSpPr>
          <p:nvPr/>
        </p:nvSpPr>
        <p:spPr bwMode="auto">
          <a:xfrm>
            <a:off x="755650" y="1484313"/>
            <a:ext cx="7704138" cy="584200"/>
          </a:xfrm>
          <a:prstGeom prst="rect">
            <a:avLst/>
          </a:prstGeom>
          <a:noFill/>
          <a:ln w="9525">
            <a:noFill/>
            <a:miter lim="800000"/>
            <a:headEnd/>
            <a:tailEnd/>
          </a:ln>
        </p:spPr>
        <p:txBody>
          <a:bodyPr>
            <a:spAutoFit/>
          </a:bodyPr>
          <a:lstStyle/>
          <a:p>
            <a:pPr eaLnBrk="1" hangingPunct="1"/>
            <a:r>
              <a:rPr lang="ru-RU" altLang="ru-RU" sz="3200">
                <a:solidFill>
                  <a:srgbClr val="002060"/>
                </a:solidFill>
                <a:latin typeface="Times New Roman" pitchFamily="18" charset="0"/>
                <a:cs typeface="Times New Roman" pitchFamily="18" charset="0"/>
              </a:rPr>
              <a:t>	</a:t>
            </a:r>
            <a:endParaRPr lang="ru-RU" altLang="ru-RU" sz="3200">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6490556" y="1321044"/>
            <a:ext cx="2325687"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Связь давлений разных систем измерения</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10</a:t>
            </a:fld>
            <a:endParaRPr lang="ru-RU" altLang="en-US"/>
          </a:p>
        </p:txBody>
      </p:sp>
      <p:pic>
        <p:nvPicPr>
          <p:cNvPr id="4" name="Рисунок 3" descr="Давление таблица.jpg"/>
          <p:cNvPicPr/>
          <p:nvPr/>
        </p:nvPicPr>
        <p:blipFill>
          <a:blip r:embed="rId2" cstate="print"/>
          <a:srcRect/>
          <a:stretch>
            <a:fillRect/>
          </a:stretch>
        </p:blipFill>
        <p:spPr bwMode="auto">
          <a:xfrm>
            <a:off x="961292" y="1582615"/>
            <a:ext cx="7549661" cy="43844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4"/>
          <p:cNvSpPr>
            <a:spLocks noChangeArrowheads="1"/>
          </p:cNvSpPr>
          <p:nvPr/>
        </p:nvSpPr>
        <p:spPr bwMode="auto">
          <a:xfrm>
            <a:off x="1136650" y="417513"/>
            <a:ext cx="6746875" cy="954087"/>
          </a:xfrm>
          <a:prstGeom prst="rect">
            <a:avLst/>
          </a:prstGeom>
          <a:noFill/>
          <a:ln w="9525">
            <a:noFill/>
            <a:miter lim="800000"/>
            <a:headEnd/>
            <a:tailEnd/>
          </a:ln>
        </p:spPr>
        <p:txBody>
          <a:bodyPr>
            <a:spAutoFit/>
          </a:bodyPr>
          <a:lstStyle/>
          <a:p>
            <a:pPr algn="ctr" eaLnBrk="1" hangingPunct="1"/>
            <a:r>
              <a:rPr lang="ru-RU" sz="2800" dirty="0">
                <a:latin typeface="Times New Roman" pitchFamily="18" charset="0"/>
                <a:cs typeface="Times New Roman" pitchFamily="18" charset="0"/>
              </a:rPr>
              <a:t>График  фактора сжимаемости для азота при разных температурах. </a:t>
            </a:r>
          </a:p>
        </p:txBody>
      </p:sp>
      <p:pic>
        <p:nvPicPr>
          <p:cNvPr id="7170" name="Picture 2" descr="https://www.fas-him.ru/netcat_files/userfiles/28-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1721" y="1523999"/>
            <a:ext cx="6591300" cy="53340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4"/>
          <p:cNvSpPr>
            <a:spLocks noChangeArrowheads="1"/>
          </p:cNvSpPr>
          <p:nvPr/>
        </p:nvSpPr>
        <p:spPr bwMode="auto">
          <a:xfrm>
            <a:off x="922338" y="671513"/>
            <a:ext cx="7615237" cy="3416300"/>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По мере уменьшения температуры эффект межмолекулярного притяжения увеличивается (что проявляется в образовании минимума на кривых в области давлений около 100 бар). Минимум на кривых обнаруживается для всех газов, если температура достаточно низка. У водорода и гелия, имеющих очень низкие температуры кипения, этот минимум наблюдается только при температурах значительно ниже 0° 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z="2800" smtClean="0">
                <a:solidFill>
                  <a:srgbClr val="FF0000"/>
                </a:solidFill>
                <a:latin typeface="Times New Roman" pitchFamily="18" charset="0"/>
                <a:cs typeface="Times New Roman" pitchFamily="18" charset="0"/>
              </a:rPr>
              <a:t>Межмолекулярное взаимодействие</a:t>
            </a:r>
          </a:p>
        </p:txBody>
      </p:sp>
      <p:sp>
        <p:nvSpPr>
          <p:cNvPr id="12291" name="Rectangle 3"/>
          <p:cNvSpPr>
            <a:spLocks noGrp="1" noChangeArrowheads="1"/>
          </p:cNvSpPr>
          <p:nvPr>
            <p:ph idx="1"/>
          </p:nvPr>
        </p:nvSpPr>
        <p:spPr>
          <a:xfrm>
            <a:off x="490538" y="1600200"/>
            <a:ext cx="8196262" cy="5019675"/>
          </a:xfrm>
        </p:spPr>
        <p:txBody>
          <a:bodyPr/>
          <a:lstStyle/>
          <a:p>
            <a:pPr marL="365125" indent="-255588" eaLnBrk="1" hangingPunct="1">
              <a:buFont typeface="Wingdings 3" pitchFamily="18" charset="2"/>
              <a:buChar char=""/>
            </a:pPr>
            <a:r>
              <a:rPr lang="ru-RU" sz="2400" smtClean="0">
                <a:latin typeface="Times New Roman" pitchFamily="18" charset="0"/>
                <a:cs typeface="Times New Roman" pitchFamily="18" charset="0"/>
              </a:rPr>
              <a:t>Межмолекулярные силы притяжения</a:t>
            </a:r>
          </a:p>
          <a:p>
            <a:pPr marL="620713" lvl="1" eaLnBrk="1" hangingPunct="1">
              <a:spcBef>
                <a:spcPts val="325"/>
              </a:spcBef>
              <a:buFont typeface="Verdana" pitchFamily="34" charset="0"/>
              <a:buChar char="◦"/>
            </a:pPr>
            <a:r>
              <a:rPr lang="ru-RU" sz="2400" b="1" smtClean="0">
                <a:solidFill>
                  <a:srgbClr val="0070C0"/>
                </a:solidFill>
                <a:latin typeface="Times New Roman" pitchFamily="18" charset="0"/>
                <a:cs typeface="Times New Roman" pitchFamily="18" charset="0"/>
              </a:rPr>
              <a:t>Поляризационные</a:t>
            </a:r>
            <a:r>
              <a:rPr lang="ru-RU"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 </a:t>
            </a:r>
            <a:r>
              <a:rPr lang="ru-RU" sz="2400" smtClean="0">
                <a:latin typeface="Times New Roman" pitchFamily="18" charset="0"/>
                <a:cs typeface="Times New Roman" pitchFamily="18" charset="0"/>
              </a:rPr>
              <a:t>силы обусловлены несимметричностью распределения зарядов в нейтральной в целом молекуле</a:t>
            </a:r>
          </a:p>
          <a:p>
            <a:pPr marL="620713" lvl="1" eaLnBrk="1" hangingPunct="1">
              <a:spcBef>
                <a:spcPts val="325"/>
              </a:spcBef>
              <a:buFont typeface="Verdana" pitchFamily="34" charset="0"/>
              <a:buChar char="◦"/>
            </a:pPr>
            <a:r>
              <a:rPr lang="ru-RU" sz="2400" b="1" smtClean="0">
                <a:solidFill>
                  <a:srgbClr val="0070C0"/>
                </a:solidFill>
                <a:latin typeface="Times New Roman" pitchFamily="18" charset="0"/>
                <a:cs typeface="Times New Roman" pitchFamily="18" charset="0"/>
              </a:rPr>
              <a:t>Дисперсионные силы</a:t>
            </a:r>
            <a:r>
              <a:rPr lang="ru-RU" sz="2400" smtClean="0">
                <a:solidFill>
                  <a:srgbClr val="0070C0"/>
                </a:solidFill>
                <a:latin typeface="Times New Roman" pitchFamily="18" charset="0"/>
                <a:cs typeface="Times New Roman" pitchFamily="18" charset="0"/>
              </a:rPr>
              <a:t> </a:t>
            </a:r>
            <a:r>
              <a:rPr lang="en-US" sz="2400" smtClean="0">
                <a:solidFill>
                  <a:srgbClr val="0070C0"/>
                </a:solidFill>
                <a:latin typeface="Times New Roman" pitchFamily="18" charset="0"/>
                <a:cs typeface="Times New Roman" pitchFamily="18" charset="0"/>
              </a:rPr>
              <a:t> </a:t>
            </a:r>
            <a:r>
              <a:rPr lang="ru-RU" sz="2400" smtClean="0">
                <a:latin typeface="Times New Roman" pitchFamily="18" charset="0"/>
                <a:cs typeface="Times New Roman" pitchFamily="18" charset="0"/>
              </a:rPr>
              <a:t>обусловлены появлением наведённой поляризации при сближении молекул</a:t>
            </a:r>
          </a:p>
          <a:p>
            <a:pPr marL="365125" indent="-255588" eaLnBrk="1" hangingPunct="1">
              <a:buFont typeface="Wingdings 3" pitchFamily="18" charset="2"/>
              <a:buChar char=""/>
            </a:pPr>
            <a:r>
              <a:rPr lang="ru-RU" sz="2400" smtClean="0">
                <a:latin typeface="Times New Roman" pitchFamily="18" charset="0"/>
                <a:cs typeface="Times New Roman" pitchFamily="18" charset="0"/>
              </a:rPr>
              <a:t>Силы отталкивания возникают на малых расстояниях из-за взаимного перекрытия электронных оболочек молекул. Они имеют квантовую природу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65138" y="857250"/>
            <a:ext cx="8229600" cy="1143000"/>
          </a:xfrm>
        </p:spPr>
        <p:txBody>
          <a:bodyPr/>
          <a:lstStyle/>
          <a:p>
            <a:pPr algn="l"/>
            <a:r>
              <a:rPr lang="ru-RU" sz="2400" smtClean="0">
                <a:latin typeface="Times New Roman" pitchFamily="18" charset="0"/>
                <a:cs typeface="Times New Roman" pitchFamily="18" charset="0"/>
              </a:rPr>
              <a:t>На рисунке приведена в полулогарифмическом масштабе зависимость </a:t>
            </a:r>
            <a:r>
              <a:rPr lang="en-US" sz="2400" smtClean="0">
                <a:latin typeface="Times New Roman" pitchFamily="18" charset="0"/>
                <a:cs typeface="Times New Roman" pitchFamily="18" charset="0"/>
              </a:rPr>
              <a:t>pV/RT </a:t>
            </a:r>
            <a:r>
              <a:rPr lang="ru-RU" sz="2400" smtClean="0">
                <a:latin typeface="Times New Roman" pitchFamily="18" charset="0"/>
                <a:cs typeface="Times New Roman" pitchFamily="18" charset="0"/>
              </a:rPr>
              <a:t>от </a:t>
            </a:r>
            <a:r>
              <a:rPr lang="en-US" sz="2400" smtClean="0">
                <a:latin typeface="Times New Roman" pitchFamily="18" charset="0"/>
                <a:cs typeface="Times New Roman" pitchFamily="18" charset="0"/>
              </a:rPr>
              <a:t>p </a:t>
            </a:r>
            <a:r>
              <a:rPr lang="ru-RU" sz="2400" smtClean="0">
                <a:latin typeface="Times New Roman" pitchFamily="18" charset="0"/>
                <a:cs typeface="Times New Roman" pitchFamily="18" charset="0"/>
              </a:rPr>
              <a:t>при </a:t>
            </a:r>
            <a:r>
              <a:rPr lang="en-US" sz="2400" smtClean="0">
                <a:latin typeface="Times New Roman" pitchFamily="18" charset="0"/>
                <a:cs typeface="Times New Roman" pitchFamily="18" charset="0"/>
              </a:rPr>
              <a:t>T</a:t>
            </a:r>
            <a:r>
              <a:rPr lang="ru-RU" sz="2400" smtClean="0">
                <a:latin typeface="Times New Roman" pitchFamily="18" charset="0"/>
                <a:cs typeface="Times New Roman" pitchFamily="18" charset="0"/>
              </a:rPr>
              <a:t> = </a:t>
            </a:r>
            <a:r>
              <a:rPr lang="en-US" sz="2400" smtClean="0">
                <a:latin typeface="Times New Roman" pitchFamily="18" charset="0"/>
                <a:cs typeface="Times New Roman" pitchFamily="18" charset="0"/>
              </a:rPr>
              <a:t>const </a:t>
            </a:r>
            <a:r>
              <a:rPr lang="ru-RU" sz="2400" smtClean="0">
                <a:latin typeface="Times New Roman" pitchFamily="18" charset="0"/>
                <a:cs typeface="Times New Roman" pitchFamily="18" charset="0"/>
              </a:rPr>
              <a:t>равно приблизительно</a:t>
            </a:r>
            <a:r>
              <a:rPr lang="en-US" sz="2400" smtClean="0">
                <a:latin typeface="Times New Roman" pitchFamily="18" charset="0"/>
                <a:cs typeface="Times New Roman" pitchFamily="18" charset="0"/>
              </a:rPr>
              <a:t> 300 K </a:t>
            </a:r>
            <a:r>
              <a:rPr lang="ru-RU" sz="2400" smtClean="0">
                <a:latin typeface="Times New Roman" pitchFamily="18" charset="0"/>
                <a:cs typeface="Times New Roman" pitchFamily="18" charset="0"/>
              </a:rPr>
              <a:t>для некоторых газов по современным данным. Как видно из графика, до давлений </a:t>
            </a:r>
            <a:r>
              <a:rPr lang="en-US" sz="2400" smtClean="0">
                <a:latin typeface="Times New Roman" pitchFamily="18" charset="0"/>
                <a:cs typeface="Times New Roman" pitchFamily="18" charset="0"/>
              </a:rPr>
              <a:t>~ 10 </a:t>
            </a:r>
            <a:r>
              <a:rPr lang="ru-RU" sz="2400" smtClean="0">
                <a:latin typeface="Times New Roman" pitchFamily="18" charset="0"/>
                <a:cs typeface="Times New Roman" pitchFamily="18" charset="0"/>
              </a:rPr>
              <a:t>атмосфер равно приблизительно </a:t>
            </a:r>
            <a:r>
              <a:rPr lang="en-US" sz="2400" smtClean="0">
                <a:latin typeface="Times New Roman" pitchFamily="18" charset="0"/>
                <a:cs typeface="Times New Roman" pitchFamily="18" charset="0"/>
              </a:rPr>
              <a:t>10 </a:t>
            </a:r>
            <a:r>
              <a:rPr lang="ru-RU" sz="3600" smtClean="0">
                <a:latin typeface="Times New Roman" pitchFamily="18" charset="0"/>
                <a:cs typeface="Times New Roman" pitchFamily="18" charset="0"/>
              </a:rPr>
              <a:t>-</a:t>
            </a:r>
            <a:r>
              <a:rPr lang="ru-RU" sz="2800" smtClean="0">
                <a:latin typeface="Times New Roman" pitchFamily="18" charset="0"/>
                <a:cs typeface="Times New Roman" pitchFamily="18" charset="0"/>
              </a:rPr>
              <a:t>6</a:t>
            </a:r>
            <a:r>
              <a:rPr lang="en-US" sz="2400" smtClean="0">
                <a:latin typeface="Times New Roman" pitchFamily="18" charset="0"/>
                <a:cs typeface="Times New Roman" pitchFamily="18" charset="0"/>
              </a:rPr>
              <a:t> </a:t>
            </a:r>
            <a:r>
              <a:rPr lang="ru-RU" sz="2400" smtClean="0">
                <a:latin typeface="Times New Roman" pitchFamily="18" charset="0"/>
                <a:cs typeface="Times New Roman" pitchFamily="18" charset="0"/>
              </a:rPr>
              <a:t>Н/м в квадрате произведение </a:t>
            </a:r>
            <a:r>
              <a:rPr lang="en-US" sz="2400" smtClean="0">
                <a:latin typeface="Times New Roman" pitchFamily="18" charset="0"/>
                <a:cs typeface="Times New Roman" pitchFamily="18" charset="0"/>
              </a:rPr>
              <a:t>pV </a:t>
            </a:r>
            <a:r>
              <a:rPr lang="ru-RU" sz="2400" smtClean="0">
                <a:latin typeface="Times New Roman" pitchFamily="18" charset="0"/>
                <a:cs typeface="Times New Roman" pitchFamily="18" charset="0"/>
              </a:rPr>
              <a:t>остается практически постоянным с точностью до 1 %.</a:t>
            </a:r>
          </a:p>
        </p:txBody>
      </p:sp>
      <p:sp>
        <p:nvSpPr>
          <p:cNvPr id="14339" name="Номер слайда 2"/>
          <p:cNvSpPr>
            <a:spLocks noGrp="1"/>
          </p:cNvSpPr>
          <p:nvPr>
            <p:ph type="sldNum" sz="quarter" idx="12"/>
          </p:nvPr>
        </p:nvSpPr>
        <p:spPr bwMode="auto">
          <a:noFill/>
          <a:ln>
            <a:miter lim="800000"/>
            <a:headEnd/>
            <a:tailEnd/>
          </a:ln>
        </p:spPr>
        <p:txBody>
          <a:bodyPr/>
          <a:lstStyle/>
          <a:p>
            <a:fld id="{E2CBEC44-B9F6-42E4-9AF0-B1DEB22C9A6E}" type="slidenum">
              <a:rPr lang="ru-RU" altLang="en-US"/>
              <a:pPr/>
              <a:t>14</a:t>
            </a:fld>
            <a:endParaRPr lang="ru-RU" altLang="en-US"/>
          </a:p>
        </p:txBody>
      </p:sp>
      <p:pic>
        <p:nvPicPr>
          <p:cNvPr id="5" name="Picture 2" descr="D:\СГМ\! УЧЕБА с 9 янв 2021 год\! РЭА\Лекции\Черновики лекц\9 Лек 12 апр 21 г Реал газы. Урав Ван-дер-Ва. Жидк и тв т\График зависимости опыта Эндрюса.jpg"/>
          <p:cNvPicPr>
            <a:picLocks noChangeAspect="1" noChangeArrowheads="1"/>
          </p:cNvPicPr>
          <p:nvPr/>
        </p:nvPicPr>
        <p:blipFill>
          <a:blip r:embed="rId2" cstate="print"/>
          <a:srcRect/>
          <a:stretch>
            <a:fillRect/>
          </a:stretch>
        </p:blipFill>
        <p:spPr bwMode="auto">
          <a:xfrm>
            <a:off x="1159051" y="2788628"/>
            <a:ext cx="6496119" cy="32956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2. Опыт </a:t>
            </a:r>
            <a:r>
              <a:rPr lang="ru-RU" sz="3200" dirty="0" err="1" smtClean="0">
                <a:latin typeface="Times New Roman" pitchFamily="18" charset="0"/>
                <a:cs typeface="Times New Roman" pitchFamily="18" charset="0"/>
              </a:rPr>
              <a:t>Эндрюса</a:t>
            </a:r>
            <a:r>
              <a:rPr lang="ru-RU" sz="3200" dirty="0" smtClean="0">
                <a:latin typeface="Times New Roman" pitchFamily="18" charset="0"/>
                <a:cs typeface="Times New Roman" pitchFamily="18" charset="0"/>
              </a:rPr>
              <a:t>. Уравнение </a:t>
            </a:r>
            <a:r>
              <a:rPr lang="ru-RU" sz="3200" dirty="0" err="1" smtClean="0">
                <a:latin typeface="Times New Roman" pitchFamily="18" charset="0"/>
                <a:cs typeface="Times New Roman" pitchFamily="18" charset="0"/>
              </a:rPr>
              <a:t>Ван-дер-Вальса</a:t>
            </a:r>
            <a:r>
              <a:rPr lang="ru-RU" sz="3200" dirty="0" smtClean="0">
                <a:latin typeface="Times New Roman" pitchFamily="18" charset="0"/>
                <a:cs typeface="Times New Roman" pitchFamily="18" charset="0"/>
              </a:rPr>
              <a:t>.</a:t>
            </a:r>
          </a:p>
        </p:txBody>
      </p:sp>
      <p:sp>
        <p:nvSpPr>
          <p:cNvPr id="15363" name="Номер слайда 2"/>
          <p:cNvSpPr>
            <a:spLocks noGrp="1"/>
          </p:cNvSpPr>
          <p:nvPr>
            <p:ph type="sldNum" sz="quarter" idx="12"/>
          </p:nvPr>
        </p:nvSpPr>
        <p:spPr bwMode="auto">
          <a:noFill/>
          <a:ln>
            <a:miter lim="800000"/>
            <a:headEnd/>
            <a:tailEnd/>
          </a:ln>
        </p:spPr>
        <p:txBody>
          <a:bodyPr/>
          <a:lstStyle/>
          <a:p>
            <a:fld id="{2B561386-CAD3-4872-A63F-F46AC148437E}" type="slidenum">
              <a:rPr lang="ru-RU" altLang="en-US"/>
              <a:pPr/>
              <a:t>15</a:t>
            </a:fld>
            <a:endParaRPr lang="ru-RU" altLang="en-US"/>
          </a:p>
        </p:txBody>
      </p:sp>
      <p:sp>
        <p:nvSpPr>
          <p:cNvPr id="15364" name="Прямоугольник 3"/>
          <p:cNvSpPr>
            <a:spLocks noChangeArrowheads="1"/>
          </p:cNvSpPr>
          <p:nvPr/>
        </p:nvSpPr>
        <p:spPr bwMode="auto">
          <a:xfrm>
            <a:off x="457200" y="1577975"/>
            <a:ext cx="8453438" cy="2309813"/>
          </a:xfrm>
          <a:prstGeom prst="rect">
            <a:avLst/>
          </a:prstGeom>
          <a:noFill/>
          <a:ln w="9525">
            <a:noFill/>
            <a:miter lim="800000"/>
            <a:headEnd/>
            <a:tailEnd/>
          </a:ln>
        </p:spPr>
        <p:txBody>
          <a:bodyPr>
            <a:spAutoFit/>
          </a:bodyPr>
          <a:lstStyle/>
          <a:p>
            <a:pPr eaLnBrk="1" hangingPunct="1"/>
            <a:r>
              <a:rPr lang="ru-RU" sz="2400" dirty="0">
                <a:latin typeface="Times New Roman" pitchFamily="18" charset="0"/>
                <a:cs typeface="Times New Roman" pitchFamily="18" charset="0"/>
              </a:rPr>
              <a:t>Для практической проверки уравнения состояния </a:t>
            </a:r>
            <a:r>
              <a:rPr lang="ru-RU" sz="2400" u="sng" dirty="0">
                <a:latin typeface="Times New Roman" pitchFamily="18" charset="0"/>
                <a:cs typeface="Times New Roman" pitchFamily="18" charset="0"/>
                <a:hlinkClick r:id="rId2"/>
              </a:rPr>
              <a:t>реального газа</a:t>
            </a:r>
            <a:r>
              <a:rPr lang="ru-RU" sz="2400" dirty="0">
                <a:latin typeface="Times New Roman" pitchFamily="18" charset="0"/>
                <a:cs typeface="Times New Roman" pitchFamily="18" charset="0"/>
              </a:rPr>
              <a:t> и выяснения физического смысла своеобразного характера изотерм Ван-дер-Ваальса удобно воспользоваться результатами опыта, поставленного в 1869 г. незадолго до теоретических исследований Ван-дер-Ваальса английским химиком </a:t>
            </a:r>
            <a:r>
              <a:rPr lang="ru-RU" sz="2400" dirty="0" err="1">
                <a:latin typeface="Times New Roman" pitchFamily="18" charset="0"/>
                <a:cs typeface="Times New Roman" pitchFamily="18" charset="0"/>
              </a:rPr>
              <a:t>Эндрюсом</a:t>
            </a:r>
            <a:r>
              <a:rPr lang="ru-RU" sz="2400" dirty="0">
                <a:latin typeface="Times New Roman" pitchFamily="18" charset="0"/>
                <a:cs typeface="Times New Roman" pitchFamily="18" charset="0"/>
              </a:rPr>
              <a:t>. </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0" y="681037"/>
            <a:ext cx="8229600" cy="1397145"/>
          </a:xfrm>
        </p:spPr>
        <p:txBody>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Эндрюс</a:t>
            </a:r>
            <a:r>
              <a:rPr lang="ru-RU" sz="2400" dirty="0" smtClean="0">
                <a:latin typeface="Times New Roman" pitchFamily="18" charset="0"/>
                <a:cs typeface="Times New Roman" pitchFamily="18" charset="0"/>
              </a:rPr>
              <a:t> экспериментировал с углекислым газом. Схема опыта изображена на рисунке.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Под поршнем цилиндра помещался </a:t>
            </a:r>
            <a:r>
              <a:rPr lang="ru-RU" sz="2400" dirty="0" smtClean="0">
                <a:latin typeface="Times New Roman" pitchFamily="18" charset="0"/>
                <a:cs typeface="Times New Roman" pitchFamily="18" charset="0"/>
                <a:hlinkClick r:id="rId2"/>
              </a:rPr>
              <a:t>моль</a:t>
            </a:r>
            <a:r>
              <a:rPr lang="ru-RU" sz="2400" dirty="0" smtClean="0">
                <a:latin typeface="Times New Roman" pitchFamily="18" charset="0"/>
                <a:cs typeface="Times New Roman" pitchFamily="18" charset="0"/>
              </a:rPr>
              <a:t> углекислого газа СО</a:t>
            </a:r>
            <a:r>
              <a:rPr lang="ru-RU" sz="1600"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 . Давление и объем газа при любом положении поршня определялись по манометру  и шкале объемов. Через герметически застекленное окошко О можно было видеть пространство, занятое газом.. </a:t>
            </a:r>
          </a:p>
        </p:txBody>
      </p:sp>
      <p:sp>
        <p:nvSpPr>
          <p:cNvPr id="16387" name="Номер слайда 2"/>
          <p:cNvSpPr>
            <a:spLocks noGrp="1"/>
          </p:cNvSpPr>
          <p:nvPr>
            <p:ph type="sldNum" sz="quarter" idx="12"/>
          </p:nvPr>
        </p:nvSpPr>
        <p:spPr bwMode="auto">
          <a:noFill/>
          <a:ln>
            <a:miter lim="800000"/>
            <a:headEnd/>
            <a:tailEnd/>
          </a:ln>
        </p:spPr>
        <p:txBody>
          <a:bodyPr/>
          <a:lstStyle/>
          <a:p>
            <a:fld id="{F08ED993-8783-440E-BF7C-572A675E7BBC}" type="slidenum">
              <a:rPr lang="ru-RU" altLang="en-US"/>
              <a:pPr/>
              <a:t>16</a:t>
            </a:fld>
            <a:endParaRPr lang="ru-RU" altLang="en-US"/>
          </a:p>
        </p:txBody>
      </p:sp>
      <p:pic>
        <p:nvPicPr>
          <p:cNvPr id="25602" name="Picture 2"/>
          <p:cNvPicPr>
            <a:picLocks noChangeAspect="1" noChangeArrowheads="1"/>
          </p:cNvPicPr>
          <p:nvPr/>
        </p:nvPicPr>
        <p:blipFill>
          <a:blip r:embed="rId3" cstate="print"/>
          <a:srcRect/>
          <a:stretch>
            <a:fillRect/>
          </a:stretch>
        </p:blipFill>
        <p:spPr bwMode="auto">
          <a:xfrm>
            <a:off x="4263170" y="670373"/>
            <a:ext cx="2758953" cy="319457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Весь цилиндр помещался в термостат, позволявший устанавливать и поддерживать необходимую температуру газа. С помощью этой установки </a:t>
            </a:r>
            <a:r>
              <a:rPr lang="ru-RU" sz="2400" dirty="0" err="1" smtClean="0">
                <a:latin typeface="Times New Roman" pitchFamily="18" charset="0"/>
                <a:cs typeface="Times New Roman" pitchFamily="18" charset="0"/>
              </a:rPr>
              <a:t>Эндрюс</a:t>
            </a:r>
            <a:r>
              <a:rPr lang="ru-RU" sz="2400" dirty="0" smtClean="0">
                <a:latin typeface="Times New Roman" pitchFamily="18" charset="0"/>
                <a:cs typeface="Times New Roman" pitchFamily="18" charset="0"/>
              </a:rPr>
              <a:t> провел с углекислым газом ряд </a:t>
            </a:r>
            <a:r>
              <a:rPr lang="ru-RU" sz="2400" dirty="0" smtClean="0">
                <a:latin typeface="Times New Roman" pitchFamily="18" charset="0"/>
                <a:cs typeface="Times New Roman" pitchFamily="18" charset="0"/>
                <a:hlinkClick r:id="rId2"/>
              </a:rPr>
              <a:t>изотермических процессов</a:t>
            </a:r>
            <a:r>
              <a:rPr lang="ru-RU" sz="2400" dirty="0" smtClean="0">
                <a:latin typeface="Times New Roman" pitchFamily="18" charset="0"/>
                <a:cs typeface="Times New Roman" pitchFamily="18" charset="0"/>
              </a:rPr>
              <a:t> при различных температурах. </a:t>
            </a:r>
            <a:endParaRPr lang="ru-RU" sz="2400" dirty="0"/>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17</a:t>
            </a:fld>
            <a:endParaRPr lang="ru-RU"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lgn="l"/>
            <a:r>
              <a:rPr lang="ru-RU" sz="2400" dirty="0" smtClean="0">
                <a:latin typeface="Times New Roman" pitchFamily="18" charset="0"/>
                <a:cs typeface="Times New Roman" pitchFamily="18" charset="0"/>
              </a:rPr>
              <a:t>Полученные им результаты представлены на следующем рисунке. </a:t>
            </a:r>
            <a:endParaRPr lang="ru-RU" sz="2400" dirty="0" smtClean="0"/>
          </a:p>
        </p:txBody>
      </p:sp>
      <p:sp>
        <p:nvSpPr>
          <p:cNvPr id="17411" name="Номер слайда 2"/>
          <p:cNvSpPr>
            <a:spLocks noGrp="1"/>
          </p:cNvSpPr>
          <p:nvPr>
            <p:ph type="sldNum" sz="quarter" idx="12"/>
          </p:nvPr>
        </p:nvSpPr>
        <p:spPr bwMode="auto">
          <a:noFill/>
          <a:ln>
            <a:miter lim="800000"/>
            <a:headEnd/>
            <a:tailEnd/>
          </a:ln>
        </p:spPr>
        <p:txBody>
          <a:bodyPr/>
          <a:lstStyle/>
          <a:p>
            <a:fld id="{2FCB97E0-397B-4814-BAEB-04058FC58B36}" type="slidenum">
              <a:rPr lang="ru-RU" altLang="en-US"/>
              <a:pPr/>
              <a:t>18</a:t>
            </a:fld>
            <a:endParaRPr lang="ru-RU" altLang="en-US"/>
          </a:p>
        </p:txBody>
      </p:sp>
      <p:pic>
        <p:nvPicPr>
          <p:cNvPr id="5" name="Picture 4" descr="Screenshot-190"/>
          <p:cNvPicPr>
            <a:picLocks noChangeAspect="1" noChangeArrowheads="1"/>
          </p:cNvPicPr>
          <p:nvPr/>
        </p:nvPicPr>
        <p:blipFill>
          <a:blip r:embed="rId2" cstate="print"/>
          <a:srcRect/>
          <a:stretch>
            <a:fillRect/>
          </a:stretch>
        </p:blipFill>
        <p:spPr bwMode="auto">
          <a:xfrm>
            <a:off x="1885019" y="1160586"/>
            <a:ext cx="5737401" cy="5293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p:cNvSpPr>
          <p:nvPr>
            <p:ph idx="1"/>
          </p:nvPr>
        </p:nvSpPr>
        <p:spPr>
          <a:xfrm>
            <a:off x="450850" y="444500"/>
            <a:ext cx="8153400" cy="4856163"/>
          </a:xfrm>
        </p:spPr>
        <p:txBody>
          <a:bodyPr/>
          <a:lstStyle/>
          <a:p>
            <a:pPr eaLnBrk="1" hangingPunct="1">
              <a:lnSpc>
                <a:spcPct val="80000"/>
              </a:lnSpc>
              <a:buFont typeface="Wingdings" pitchFamily="2" charset="2"/>
              <a:buNone/>
            </a:pPr>
            <a:r>
              <a:rPr lang="ru-RU" sz="2000" dirty="0" smtClean="0"/>
              <a:t>      </a:t>
            </a:r>
            <a:r>
              <a:rPr lang="ru-RU" sz="2400" dirty="0" smtClean="0">
                <a:latin typeface="Times New Roman" pitchFamily="18" charset="0"/>
                <a:cs typeface="Times New Roman" pitchFamily="18" charset="0"/>
              </a:rPr>
              <a:t>Вблизи точки </a:t>
            </a:r>
            <a:r>
              <a:rPr lang="ru-RU" sz="2400" i="1" dirty="0" smtClean="0">
                <a:latin typeface="Times New Roman" pitchFamily="18" charset="0"/>
                <a:cs typeface="Times New Roman" pitchFamily="18" charset="0"/>
              </a:rPr>
              <a:t>А</a:t>
            </a:r>
            <a:r>
              <a:rPr lang="ru-RU" sz="2400" dirty="0" smtClean="0">
                <a:latin typeface="Times New Roman" pitchFamily="18" charset="0"/>
                <a:cs typeface="Times New Roman" pitchFamily="18" charset="0"/>
              </a:rPr>
              <a:t> давление возрастает приблизительно по закону Бойля. Заметные отклонения от закона Бойля начинают наблюдаться, когда объем становится соизмеримым со значением, указанным точкой </a:t>
            </a:r>
            <a:r>
              <a:rPr lang="ru-RU" sz="2400" i="1" dirty="0" smtClean="0">
                <a:latin typeface="Times New Roman" pitchFamily="18" charset="0"/>
                <a:cs typeface="Times New Roman" pitchFamily="18" charset="0"/>
              </a:rPr>
              <a:t>В.</a:t>
            </a:r>
            <a:endParaRPr lang="ru-RU" sz="2400"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400" dirty="0" smtClean="0">
                <a:latin typeface="Times New Roman" pitchFamily="18" charset="0"/>
                <a:cs typeface="Times New Roman" pitchFamily="18" charset="0"/>
              </a:rPr>
              <a:t>     В точке </a:t>
            </a:r>
            <a:r>
              <a:rPr lang="ru-RU" sz="2400" i="1" dirty="0" smtClean="0">
                <a:latin typeface="Times New Roman" pitchFamily="18" charset="0"/>
                <a:cs typeface="Times New Roman" pitchFamily="18" charset="0"/>
              </a:rPr>
              <a:t>С </a:t>
            </a:r>
            <a:r>
              <a:rPr lang="ru-RU" sz="2400" dirty="0" smtClean="0">
                <a:latin typeface="Times New Roman" pitchFamily="18" charset="0"/>
                <a:cs typeface="Times New Roman" pitchFamily="18" charset="0"/>
              </a:rPr>
              <a:t>сходство с идеальным поведением полностью теряется, так как оказывается, что дальнейшее уменьшение объема не вызывает роста давления; это показано горизонтальной линией </a:t>
            </a:r>
            <a:r>
              <a:rPr lang="ru-RU" sz="2400" i="1" dirty="0" smtClean="0">
                <a:latin typeface="Times New Roman" pitchFamily="18" charset="0"/>
                <a:cs typeface="Times New Roman" pitchFamily="18" charset="0"/>
              </a:rPr>
              <a:t>CDE.</a:t>
            </a:r>
            <a:r>
              <a:rPr lang="ru-RU" sz="2400" dirty="0" smtClean="0">
                <a:latin typeface="Times New Roman" pitchFamily="18" charset="0"/>
                <a:cs typeface="Times New Roman" pitchFamily="18" charset="0"/>
              </a:rPr>
              <a:t> Исследование содержания сосуда показывает, что сразу за точкой </a:t>
            </a:r>
            <a:r>
              <a:rPr lang="ru-RU" sz="2400" i="1" dirty="0" smtClean="0">
                <a:latin typeface="Times New Roman" pitchFamily="18" charset="0"/>
                <a:cs typeface="Times New Roman" pitchFamily="18" charset="0"/>
              </a:rPr>
              <a:t>С</a:t>
            </a:r>
            <a:r>
              <a:rPr lang="ru-RU" sz="2400" dirty="0" smtClean="0">
                <a:latin typeface="Times New Roman" pitchFamily="18" charset="0"/>
                <a:cs typeface="Times New Roman" pitchFamily="18" charset="0"/>
              </a:rPr>
              <a:t> появляется жидкость, и можно наблюдать две фазы, разделенные резко обозначенной границей – поверхностью раздела. Поскольку при уменьшении объема газ конденсируется, он не оказывает сопротивления дальнейшему движению поршня. </a:t>
            </a:r>
            <a:endParaRPr lang="ru-RU" sz="2400" i="1"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randombar(horizontal)">
                                      <p:cBhvr>
                                        <p:cTn id="7" dur="2000"/>
                                        <p:tgtEl>
                                          <p:spTgt spid="57346">
                                            <p:txEl>
                                              <p:pRg st="0" end="0"/>
                                            </p:txEl>
                                          </p:spTgt>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animEffect transition="in" filter="randombar(horizontal)">
                                      <p:cBhvr>
                                        <p:cTn id="11" dur="2000"/>
                                        <p:tgtEl>
                                          <p:spTgt spid="57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95288" y="404813"/>
            <a:ext cx="8207375" cy="4431983"/>
          </a:xfrm>
          <a:prstGeom prst="rect">
            <a:avLst/>
          </a:prstGeom>
          <a:noFill/>
          <a:ln w="9525">
            <a:noFill/>
            <a:miter lim="800000"/>
            <a:headEnd/>
            <a:tailEnd/>
          </a:ln>
        </p:spPr>
        <p:txBody>
          <a:bodyPr>
            <a:spAutoFit/>
          </a:bodyPr>
          <a:lstStyle/>
          <a:p>
            <a:pPr marL="342900" indent="-342900" algn="ctr" eaLnBrk="1" hangingPunct="1">
              <a:lnSpc>
                <a:spcPct val="150000"/>
              </a:lnSpc>
            </a:pPr>
            <a:r>
              <a:rPr lang="ru-RU" altLang="ru-RU" sz="3200" dirty="0">
                <a:latin typeface="Times New Roman" pitchFamily="18" charset="0"/>
                <a:cs typeface="Times New Roman" pitchFamily="18" charset="0"/>
              </a:rPr>
              <a:t>Содержание</a:t>
            </a:r>
            <a:endParaRPr lang="en-US" altLang="ru-RU" sz="3200" dirty="0">
              <a:latin typeface="Times New Roman" pitchFamily="18" charset="0"/>
              <a:cs typeface="Times New Roman" pitchFamily="18" charset="0"/>
            </a:endParaRPr>
          </a:p>
          <a:p>
            <a:pPr marL="342900" indent="-342900" algn="ctr" eaLnBrk="1" hangingPunct="1">
              <a:lnSpc>
                <a:spcPct val="150000"/>
              </a:lnSpc>
            </a:pPr>
            <a:endParaRPr lang="ru-RU" altLang="ru-RU" sz="2400" dirty="0">
              <a:latin typeface="Times New Roman" pitchFamily="18" charset="0"/>
              <a:cs typeface="Times New Roman" pitchFamily="18" charset="0"/>
            </a:endParaRPr>
          </a:p>
          <a:p>
            <a:pPr marL="342900" indent="-342900" eaLnBrk="1" hangingPunct="1">
              <a:lnSpc>
                <a:spcPct val="150000"/>
              </a:lnSpc>
              <a:buFont typeface="Calibri" pitchFamily="34" charset="0"/>
              <a:buAutoNum type="arabicPeriod"/>
            </a:pPr>
            <a:r>
              <a:rPr lang="ru-RU" altLang="ru-RU" sz="2800" dirty="0">
                <a:latin typeface="Times New Roman" pitchFamily="18" charset="0"/>
                <a:cs typeface="Times New Roman" pitchFamily="18" charset="0"/>
              </a:rPr>
              <a:t>Реальные газы</a:t>
            </a:r>
            <a:r>
              <a:rPr lang="ru-RU" altLang="ru-RU" sz="2800" dirty="0" smtClean="0">
                <a:latin typeface="Times New Roman" pitchFamily="18" charset="0"/>
                <a:cs typeface="Times New Roman" pitchFamily="18" charset="0"/>
              </a:rPr>
              <a:t>.</a:t>
            </a:r>
          </a:p>
          <a:p>
            <a:pPr marL="342900" indent="-342900" eaLnBrk="1" hangingPunct="1">
              <a:lnSpc>
                <a:spcPct val="150000"/>
              </a:lnSpc>
              <a:buFont typeface="Calibri" pitchFamily="34" charset="0"/>
              <a:buAutoNum type="arabicPeriod"/>
            </a:pPr>
            <a:r>
              <a:rPr lang="ru-RU" sz="2800" dirty="0" smtClean="0">
                <a:latin typeface="Times New Roman" pitchFamily="18" charset="0"/>
                <a:cs typeface="Times New Roman" pitchFamily="18" charset="0"/>
              </a:rPr>
              <a:t>Опыт </a:t>
            </a:r>
            <a:r>
              <a:rPr lang="ru-RU" sz="2800" dirty="0" err="1" smtClean="0">
                <a:latin typeface="Times New Roman" pitchFamily="18" charset="0"/>
                <a:cs typeface="Times New Roman" pitchFamily="18" charset="0"/>
              </a:rPr>
              <a:t>Эндрюса</a:t>
            </a:r>
            <a:r>
              <a:rPr lang="ru-RU" sz="2800" dirty="0" smtClean="0">
                <a:latin typeface="Times New Roman" pitchFamily="18" charset="0"/>
                <a:cs typeface="Times New Roman" pitchFamily="18" charset="0"/>
              </a:rPr>
              <a:t>. Уравнение </a:t>
            </a:r>
            <a:r>
              <a:rPr lang="ru-RU" sz="2800" dirty="0" err="1" smtClean="0">
                <a:latin typeface="Times New Roman" pitchFamily="18" charset="0"/>
                <a:cs typeface="Times New Roman" pitchFamily="18" charset="0"/>
              </a:rPr>
              <a:t>Ван-дер-Вальса</a:t>
            </a:r>
            <a:r>
              <a:rPr lang="ru-RU" sz="2800" dirty="0" smtClean="0">
                <a:latin typeface="Times New Roman" pitchFamily="18" charset="0"/>
                <a:cs typeface="Times New Roman" pitchFamily="18" charset="0"/>
              </a:rPr>
              <a:t>.</a:t>
            </a:r>
          </a:p>
          <a:p>
            <a:pPr marL="342900" indent="-342900" eaLnBrk="1" hangingPunct="1">
              <a:lnSpc>
                <a:spcPct val="150000"/>
              </a:lnSpc>
              <a:buFont typeface="Calibri" pitchFamily="34" charset="0"/>
              <a:buAutoNum type="arabicPeriod"/>
            </a:pPr>
            <a:r>
              <a:rPr lang="ru-RU" sz="2800" dirty="0" smtClean="0">
                <a:latin typeface="Times New Roman" pitchFamily="18" charset="0"/>
                <a:cs typeface="Times New Roman" pitchFamily="18" charset="0"/>
              </a:rPr>
              <a:t>Эффект Джоуля-Томсона. </a:t>
            </a:r>
          </a:p>
          <a:p>
            <a:pPr marL="342900" indent="-342900" eaLnBrk="1" hangingPunct="1">
              <a:lnSpc>
                <a:spcPct val="150000"/>
              </a:lnSpc>
              <a:buFont typeface="Calibri" pitchFamily="34" charset="0"/>
              <a:buAutoNum type="arabicPeriod"/>
            </a:pPr>
            <a:endParaRPr lang="ru-RU" altLang="ru-RU" sz="2800" dirty="0">
              <a:latin typeface="Times New Roman" pitchFamily="18" charset="0"/>
              <a:cs typeface="Times New Roman" pitchFamily="18" charset="0"/>
            </a:endParaRPr>
          </a:p>
          <a:p>
            <a:pPr marL="342900" indent="-342900" eaLnBrk="1" hangingPunct="1">
              <a:lnSpc>
                <a:spcPct val="150000"/>
              </a:lnSpc>
            </a:pPr>
            <a:endParaRPr lang="ru-RU" alt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01638" y="187325"/>
            <a:ext cx="8229600" cy="5826125"/>
          </a:xfrm>
        </p:spPr>
        <p:txBody>
          <a:bodyPr/>
          <a:lstStyle/>
          <a:p>
            <a:pPr eaLnBrk="1" hangingPunct="1">
              <a:lnSpc>
                <a:spcPct val="80000"/>
              </a:lnSpc>
              <a:buFont typeface="Wingdings" pitchFamily="2" charset="2"/>
              <a:buNone/>
              <a:defRPr/>
            </a:pPr>
            <a:r>
              <a:rPr lang="ru-RU" sz="2400" dirty="0" smtClean="0">
                <a:latin typeface="Times New Roman" pitchFamily="18" charset="0"/>
                <a:cs typeface="Times New Roman" pitchFamily="18" charset="0"/>
              </a:rPr>
              <a:t>	оказывает сопротивления дальнейшему движению поршня. Давление, соответствующее линии </a:t>
            </a:r>
            <a:r>
              <a:rPr lang="ru-RU" sz="2400" i="1" dirty="0" smtClean="0">
                <a:latin typeface="Times New Roman" pitchFamily="18" charset="0"/>
                <a:cs typeface="Times New Roman" pitchFamily="18" charset="0"/>
              </a:rPr>
              <a:t>CDE,</a:t>
            </a:r>
            <a:r>
              <a:rPr lang="ru-RU" sz="2400" dirty="0" smtClean="0">
                <a:latin typeface="Times New Roman" pitchFamily="18" charset="0"/>
                <a:cs typeface="Times New Roman" pitchFamily="18" charset="0"/>
              </a:rPr>
              <a:t> когда жидкость и пар находятся в равновесии, называется </a:t>
            </a:r>
            <a:r>
              <a:rPr lang="ru-RU" sz="2400" i="1" dirty="0" smtClean="0">
                <a:solidFill>
                  <a:srgbClr val="0070C0"/>
                </a:solidFill>
                <a:latin typeface="Times New Roman" pitchFamily="18" charset="0"/>
                <a:cs typeface="Times New Roman" pitchFamily="18" charset="0"/>
              </a:rPr>
              <a:t>давлением пара</a:t>
            </a:r>
            <a:r>
              <a:rPr lang="ru-RU" sz="2400" dirty="0" smtClean="0">
                <a:solidFill>
                  <a:srgbClr val="0070C0"/>
                </a:solidFill>
                <a:latin typeface="Times New Roman" pitchFamily="18" charset="0"/>
                <a:cs typeface="Times New Roman" pitchFamily="18" charset="0"/>
              </a:rPr>
              <a:t> </a:t>
            </a:r>
            <a:r>
              <a:rPr lang="ru-RU" sz="2400" i="1" dirty="0" smtClean="0">
                <a:solidFill>
                  <a:srgbClr val="0070C0"/>
                </a:solidFill>
                <a:latin typeface="Times New Roman" pitchFamily="18" charset="0"/>
                <a:cs typeface="Times New Roman" pitchFamily="18" charset="0"/>
              </a:rPr>
              <a:t>жидкости </a:t>
            </a:r>
            <a:r>
              <a:rPr lang="ru-RU" sz="2400" dirty="0" smtClean="0">
                <a:latin typeface="Times New Roman" pitchFamily="18" charset="0"/>
                <a:cs typeface="Times New Roman" pitchFamily="18" charset="0"/>
              </a:rPr>
              <a:t>при температуре опыта.</a:t>
            </a:r>
          </a:p>
          <a:p>
            <a:pPr eaLnBrk="1" hangingPunct="1">
              <a:lnSpc>
                <a:spcPct val="80000"/>
              </a:lnSpc>
              <a:buFont typeface="Wingdings" pitchFamily="2" charset="2"/>
              <a:buNone/>
              <a:defRPr/>
            </a:pPr>
            <a:r>
              <a:rPr lang="ru-RU" sz="2400" dirty="0" smtClean="0">
                <a:latin typeface="Times New Roman" pitchFamily="18" charset="0"/>
                <a:cs typeface="Times New Roman" pitchFamily="18" charset="0"/>
              </a:rPr>
              <a:t>     В точке </a:t>
            </a:r>
            <a:r>
              <a:rPr lang="ru-RU" sz="2400" i="1" dirty="0" smtClean="0">
                <a:latin typeface="Times New Roman" pitchFamily="18" charset="0"/>
                <a:cs typeface="Times New Roman" pitchFamily="18" charset="0"/>
              </a:rPr>
              <a:t>Е</a:t>
            </a:r>
            <a:r>
              <a:rPr lang="ru-RU" sz="2400" dirty="0" smtClean="0">
                <a:latin typeface="Times New Roman" pitchFamily="18" charset="0"/>
                <a:cs typeface="Times New Roman" pitchFamily="18" charset="0"/>
              </a:rPr>
              <a:t> весь образец представляет собой жидкость, и дальнейшее уменьшение объема образца требует значительного давления, поскольку жидкости по сравнению с газами очень трудно сжимаются, что проявляется в резком подъеме кривой слева от точки </a:t>
            </a:r>
            <a:r>
              <a:rPr lang="ru-RU" sz="2400" i="1" dirty="0" smtClean="0">
                <a:latin typeface="Times New Roman" pitchFamily="18" charset="0"/>
                <a:cs typeface="Times New Roman" pitchFamily="18" charset="0"/>
              </a:rPr>
              <a:t>Е.</a:t>
            </a:r>
          </a:p>
          <a:p>
            <a:pPr marL="0" indent="0" eaLnBrk="1" hangingPunct="1">
              <a:buFont typeface="Arial" charset="0"/>
              <a:buNone/>
              <a:defRPr/>
            </a:pPr>
            <a:endParaRPr lang="ru-RU"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algn="l"/>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В опыте Эндрюса надо отметить следующее весьма важное обстоятельство. До тех пор пока газ сжимался при высоких температурах  в пространстве под поршнем не происходило никаких видимых процессов, когда же сжатие производилось при низких температурах  Эндрюс увидел, что на некоторой стадии сжатия под поршнем появлялись капельки жидкости (туман), оседающие на стенки и стекающие на дно цилиндра. В конце концов весь цилиндр заполнился жидкой углекислотой. Давление на всей этой стадии, которой соответствуют горизонтальные участки изотерм, оставалось не изменным. Таким образом, горизонтальные участки («плато») экспериментальных изотерм соответствуют стадии сжижения газа, совершающегося при постоянном давлении. Иначе говоря, плато соответствует сосуществованию жидкой и газообразной фаз.</a:t>
            </a:r>
            <a:r>
              <a:rPr lang="ru-RU" smtClean="0"/>
              <a:t/>
            </a:r>
            <a:br>
              <a:rPr lang="ru-RU" smtClean="0"/>
            </a:br>
            <a:endParaRPr lang="ru-RU" smtClean="0"/>
          </a:p>
        </p:txBody>
      </p:sp>
      <p:sp>
        <p:nvSpPr>
          <p:cNvPr id="20483" name="Номер слайда 2"/>
          <p:cNvSpPr>
            <a:spLocks noGrp="1"/>
          </p:cNvSpPr>
          <p:nvPr>
            <p:ph type="sldNum" sz="quarter" idx="12"/>
          </p:nvPr>
        </p:nvSpPr>
        <p:spPr bwMode="auto">
          <a:noFill/>
          <a:ln>
            <a:miter lim="800000"/>
            <a:headEnd/>
            <a:tailEnd/>
          </a:ln>
        </p:spPr>
        <p:txBody>
          <a:bodyPr/>
          <a:lstStyle/>
          <a:p>
            <a:fld id="{DE39BC09-708A-4399-B529-4E7841F8E5B2}" type="slidenum">
              <a:rPr lang="ru-RU" altLang="en-US"/>
              <a:pPr/>
              <a:t>21</a:t>
            </a:fld>
            <a:endParaRPr lang="ru-RU"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l"/>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solidFill>
                  <a:srgbClr val="FF0000"/>
                </a:solidFill>
                <a:latin typeface="Times New Roman" pitchFamily="18" charset="0"/>
                <a:cs typeface="Times New Roman" pitchFamily="18" charset="0"/>
              </a:rPr>
              <a:t>Уравнение Ван-дер-Ваальса</a:t>
            </a: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400" smtClean="0">
                <a:latin typeface="Times New Roman" pitchFamily="18" charset="0"/>
                <a:cs typeface="Times New Roman" pitchFamily="18" charset="0"/>
              </a:rPr>
              <a:t>Предпринималось много попыток для учета отклонений свойств реальных газов от свойств идеального газа путем введения различных поправок в уравнение состояния идеального газа. Наибольшее распространение вследствие простоты и физической наглядности получило </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уравнение Ван-дер-Ваальса</a:t>
            </a:r>
            <a:r>
              <a:rPr lang="ru-RU" sz="2400" smtClean="0">
                <a:latin typeface="Times New Roman" pitchFamily="18" charset="0"/>
                <a:cs typeface="Times New Roman" pitchFamily="18" charset="0"/>
              </a:rPr>
              <a:t> (1873)</a:t>
            </a:r>
            <a:r>
              <a:rPr lang="ru-RU" sz="2400" i="1" smtClean="0">
                <a:latin typeface="Times New Roman" pitchFamily="18" charset="0"/>
                <a:cs typeface="Times New Roman" pitchFamily="18" charset="0"/>
              </a:rPr>
              <a:t>.</a:t>
            </a: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sp>
        <p:nvSpPr>
          <p:cNvPr id="21507" name="Номер слайда 3"/>
          <p:cNvSpPr>
            <a:spLocks noGrp="1"/>
          </p:cNvSpPr>
          <p:nvPr>
            <p:ph type="sldNum" sz="quarter" idx="12"/>
          </p:nvPr>
        </p:nvSpPr>
        <p:spPr bwMode="auto">
          <a:noFill/>
          <a:ln>
            <a:miter lim="800000"/>
            <a:headEnd/>
            <a:tailEnd/>
          </a:ln>
        </p:spPr>
        <p:txBody>
          <a:bodyPr/>
          <a:lstStyle/>
          <a:p>
            <a:fld id="{A15999B1-9625-49C2-B9AB-02156F1C222F}" type="slidenum">
              <a:rPr lang="ru-RU" altLang="en-US"/>
              <a:pPr/>
              <a:t>22</a:t>
            </a:fld>
            <a:endParaRPr lang="ru-RU"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algn="just"/>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2400" smtClean="0">
                <a:latin typeface="Times New Roman" pitchFamily="18" charset="0"/>
                <a:cs typeface="Times New Roman" pitchFamily="18" charset="0"/>
              </a:rPr>
              <a:t>Ван-дер-Ваальс в 1873 г. дал функциональную интерпретацию внутреннего давления. Согласно модели Ван-дер-Ваальса, силы притяжения между молекулами (</a:t>
            </a:r>
            <a:r>
              <a:rPr lang="ru-RU" sz="2400" i="1" smtClean="0">
                <a:latin typeface="Times New Roman" pitchFamily="18" charset="0"/>
                <a:cs typeface="Times New Roman" pitchFamily="18" charset="0"/>
              </a:rPr>
              <a:t>силы Ван-дер-Ваальса</a:t>
            </a:r>
            <a:r>
              <a:rPr lang="ru-RU" sz="2400" smtClean="0">
                <a:latin typeface="Times New Roman" pitchFamily="18" charset="0"/>
                <a:cs typeface="Times New Roman" pitchFamily="18" charset="0"/>
              </a:rPr>
              <a:t>) обратно пропорциональны шестой степени расстояния между ними, или второй степени объема, занимаемого газом. Считается также, что силы притяжения суммируются с внешним давлением. С учетом этих соображений уравнение состояния идеального газа преобразуется в </a:t>
            </a:r>
            <a:r>
              <a:rPr lang="ru-RU" sz="2400" i="1" smtClean="0">
                <a:latin typeface="Times New Roman" pitchFamily="18" charset="0"/>
                <a:cs typeface="Times New Roman" pitchFamily="18" charset="0"/>
              </a:rPr>
              <a:t>уравнение Ван-дер-Ваальса</a:t>
            </a:r>
            <a:r>
              <a:rPr lang="ru-RU" smtClean="0"/>
              <a:t/>
            </a:r>
            <a:br>
              <a:rPr lang="ru-RU" smtClean="0"/>
            </a:br>
            <a:endParaRPr lang="ru-RU" smtClean="0"/>
          </a:p>
        </p:txBody>
      </p:sp>
      <p:sp>
        <p:nvSpPr>
          <p:cNvPr id="22531" name="Номер слайда 2"/>
          <p:cNvSpPr>
            <a:spLocks noGrp="1"/>
          </p:cNvSpPr>
          <p:nvPr>
            <p:ph type="sldNum" sz="quarter" idx="12"/>
          </p:nvPr>
        </p:nvSpPr>
        <p:spPr bwMode="auto">
          <a:noFill/>
          <a:ln>
            <a:miter lim="800000"/>
            <a:headEnd/>
            <a:tailEnd/>
          </a:ln>
        </p:spPr>
        <p:txBody>
          <a:bodyPr/>
          <a:lstStyle/>
          <a:p>
            <a:fld id="{88984164-8914-4EF7-B65E-B03A495915D5}" type="slidenum">
              <a:rPr lang="ru-RU" altLang="en-US"/>
              <a:pPr/>
              <a:t>23</a:t>
            </a:fld>
            <a:endParaRPr lang="ru-RU"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ru-RU" sz="3200" smtClean="0">
              <a:solidFill>
                <a:srgbClr val="00B050"/>
              </a:solidFill>
              <a:latin typeface="Times New Roman" pitchFamily="18" charset="0"/>
              <a:cs typeface="Times New Roman" pitchFamily="18" charset="0"/>
            </a:endParaRPr>
          </a:p>
        </p:txBody>
      </p:sp>
      <p:sp>
        <p:nvSpPr>
          <p:cNvPr id="23555" name="Rectangle 3"/>
          <p:cNvSpPr>
            <a:spLocks noGrp="1" noChangeArrowheads="1"/>
          </p:cNvSpPr>
          <p:nvPr>
            <p:ph idx="1"/>
          </p:nvPr>
        </p:nvSpPr>
        <p:spPr>
          <a:xfrm>
            <a:off x="342900" y="562709"/>
            <a:ext cx="7628792" cy="1981200"/>
          </a:xfrm>
        </p:spPr>
        <p:txBody>
          <a:bodyPr/>
          <a:lstStyle/>
          <a:p>
            <a:pPr eaLnBrk="1" hangingPunct="1">
              <a:buFont typeface="Wingdings" pitchFamily="2" charset="2"/>
              <a:buNone/>
            </a:pPr>
            <a:endParaRPr lang="ru-RU" dirty="0" smtClean="0">
              <a:sym typeface="Symbol" pitchFamily="18" charset="2"/>
            </a:endParaRPr>
          </a:p>
          <a:p>
            <a:pPr eaLnBrk="1" hangingPunct="1">
              <a:buFont typeface="Wingdings" pitchFamily="2" charset="2"/>
              <a:buNone/>
            </a:pPr>
            <a:endParaRPr lang="ru-RU" sz="1200" dirty="0" smtClean="0">
              <a:sym typeface="Symbol" pitchFamily="18" charset="2"/>
            </a:endParaRPr>
          </a:p>
          <a:p>
            <a:pPr eaLnBrk="1" hangingPunct="1">
              <a:buFont typeface="Wingdings" pitchFamily="2" charset="2"/>
              <a:buNone/>
            </a:pPr>
            <a:endParaRPr lang="en-US" dirty="0" smtClean="0">
              <a:sym typeface="Symbol" pitchFamily="18" charset="2"/>
            </a:endParaRPr>
          </a:p>
        </p:txBody>
      </p:sp>
      <p:pic>
        <p:nvPicPr>
          <p:cNvPr id="23556" name="Picture 9" descr="C:\Documents and Settings\User\Рабочий стол\2012-12-17_205140.png"/>
          <p:cNvPicPr>
            <a:picLocks noChangeAspect="1" noChangeArrowheads="1"/>
          </p:cNvPicPr>
          <p:nvPr/>
        </p:nvPicPr>
        <p:blipFill>
          <a:blip r:embed="rId2" cstate="print"/>
          <a:srcRect/>
          <a:stretch>
            <a:fillRect/>
          </a:stretch>
        </p:blipFill>
        <p:spPr bwMode="auto">
          <a:xfrm>
            <a:off x="479425" y="1406525"/>
            <a:ext cx="8123238" cy="2214563"/>
          </a:xfrm>
          <a:prstGeom prst="rect">
            <a:avLst/>
          </a:prstGeom>
          <a:noFill/>
          <a:ln w="9525">
            <a:noFill/>
            <a:miter lim="800000"/>
            <a:headEnd/>
            <a:tailEnd/>
          </a:ln>
        </p:spPr>
      </p:pic>
      <p:sp>
        <p:nvSpPr>
          <p:cNvPr id="23557" name="TextBox 10"/>
          <p:cNvSpPr txBox="1">
            <a:spLocks noChangeArrowheads="1"/>
          </p:cNvSpPr>
          <p:nvPr/>
        </p:nvSpPr>
        <p:spPr bwMode="auto">
          <a:xfrm>
            <a:off x="849313" y="4268788"/>
            <a:ext cx="7115175" cy="2739211"/>
          </a:xfrm>
          <a:prstGeom prst="rect">
            <a:avLst/>
          </a:prstGeom>
          <a:noFill/>
          <a:ln w="9525">
            <a:noFill/>
            <a:miter lim="800000"/>
            <a:headEnd/>
            <a:tailEnd/>
          </a:ln>
        </p:spPr>
        <p:txBody>
          <a:bodyPr>
            <a:spAutoFit/>
          </a:bodyPr>
          <a:lstStyle/>
          <a:p>
            <a:pPr eaLnBrk="1" hangingPunct="1"/>
            <a:r>
              <a:rPr lang="en-US" sz="2800" dirty="0">
                <a:latin typeface="Times New Roman" pitchFamily="18" charset="0"/>
                <a:cs typeface="Times New Roman" pitchFamily="18" charset="0"/>
              </a:rPr>
              <a:t>        – </a:t>
            </a:r>
            <a:r>
              <a:rPr lang="ru-RU" sz="2400" dirty="0">
                <a:latin typeface="Times New Roman" pitchFamily="18" charset="0"/>
                <a:cs typeface="Times New Roman" pitchFamily="18" charset="0"/>
              </a:rPr>
              <a:t>молярный объем; </a:t>
            </a:r>
            <a:r>
              <a:rPr lang="en-US" sz="2400" dirty="0">
                <a:latin typeface="Times New Roman" pitchFamily="18" charset="0"/>
                <a:cs typeface="Times New Roman" pitchFamily="18" charset="0"/>
              </a:rPr>
              <a:t>a </a:t>
            </a:r>
            <a:r>
              <a:rPr lang="ru-RU" sz="2400" dirty="0">
                <a:latin typeface="Times New Roman" pitchFamily="18" charset="0"/>
                <a:cs typeface="Times New Roman" pitchFamily="18" charset="0"/>
              </a:rPr>
              <a:t>и </a:t>
            </a:r>
            <a:r>
              <a:rPr lang="en-US" sz="2400" dirty="0">
                <a:latin typeface="Times New Roman" pitchFamily="18" charset="0"/>
                <a:cs typeface="Times New Roman" pitchFamily="18" charset="0"/>
              </a:rPr>
              <a:t>b – </a:t>
            </a:r>
            <a:r>
              <a:rPr lang="ru-RU" sz="2400" dirty="0">
                <a:latin typeface="Times New Roman" pitchFamily="18" charset="0"/>
                <a:cs typeface="Times New Roman" pitchFamily="18" charset="0"/>
              </a:rPr>
              <a:t>постоянные Ван-дер-Ваальса, различные для различных газов; </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                        количество </a:t>
            </a:r>
            <a:r>
              <a:rPr lang="ru-RU" sz="2400" dirty="0" smtClean="0">
                <a:latin typeface="Times New Roman" pitchFamily="18" charset="0"/>
                <a:cs typeface="Times New Roman" pitchFamily="18" charset="0"/>
              </a:rPr>
              <a:t>вещества; Вместе </a:t>
            </a:r>
            <a:r>
              <a:rPr lang="ru-RU" sz="2400" dirty="0">
                <a:latin typeface="Times New Roman" pitchFamily="18" charset="0"/>
                <a:cs typeface="Times New Roman" pitchFamily="18" charset="0"/>
              </a:rPr>
              <a:t>с тем необходимо подчеркнуть, что уравнение Ван-дер-Ваальса, будучи одним из лучших приближений к уравнению состояния, является все </a:t>
            </a:r>
            <a:r>
              <a:rPr lang="ru-RU" sz="2400" dirty="0" smtClean="0">
                <a:latin typeface="Times New Roman" pitchFamily="18" charset="0"/>
                <a:cs typeface="Times New Roman" pitchFamily="18" charset="0"/>
              </a:rPr>
              <a:t>приближенным</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eaLnBrk="1" hangingPunct="1"/>
            <a:endParaRPr lang="ru-RU" sz="2400" dirty="0"/>
          </a:p>
        </p:txBody>
      </p:sp>
      <p:pic>
        <p:nvPicPr>
          <p:cNvPr id="23558" name="Picture 10" descr="C:\Documents and Settings\User\Рабочий стол\2012-12-17_2100jjj34.png"/>
          <p:cNvPicPr>
            <a:picLocks noChangeAspect="1" noChangeArrowheads="1"/>
          </p:cNvPicPr>
          <p:nvPr/>
        </p:nvPicPr>
        <p:blipFill>
          <a:blip r:embed="rId3" cstate="print"/>
          <a:srcRect/>
          <a:stretch>
            <a:fillRect/>
          </a:stretch>
        </p:blipFill>
        <p:spPr bwMode="auto">
          <a:xfrm>
            <a:off x="1262063" y="5099050"/>
            <a:ext cx="1504950" cy="438150"/>
          </a:xfrm>
          <a:prstGeom prst="rect">
            <a:avLst/>
          </a:prstGeom>
          <a:noFill/>
          <a:ln w="9525">
            <a:noFill/>
            <a:miter lim="800000"/>
            <a:headEnd/>
            <a:tailEnd/>
          </a:ln>
        </p:spPr>
      </p:pic>
      <p:pic>
        <p:nvPicPr>
          <p:cNvPr id="23559" name="Picture 12" descr="C:\Documents and Settings\User\Рабочий стол\2012-12-17_2hhh10034.png"/>
          <p:cNvPicPr>
            <a:picLocks noChangeAspect="1" noChangeArrowheads="1"/>
          </p:cNvPicPr>
          <p:nvPr/>
        </p:nvPicPr>
        <p:blipFill>
          <a:blip r:embed="rId4" cstate="print"/>
          <a:srcRect/>
          <a:stretch>
            <a:fillRect/>
          </a:stretch>
        </p:blipFill>
        <p:spPr bwMode="auto">
          <a:xfrm>
            <a:off x="1074738" y="4320442"/>
            <a:ext cx="631825" cy="54133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457200" y="274638"/>
            <a:ext cx="7458075" cy="849312"/>
          </a:xfrm>
        </p:spPr>
        <p:txBody>
          <a:bodyPr rtlCol="0">
            <a:normAutofit fontScale="90000"/>
          </a:bodyPr>
          <a:lstStyle/>
          <a:p>
            <a:pPr eaLnBrk="1" fontAlgn="auto" hangingPunct="1">
              <a:spcAft>
                <a:spcPts val="0"/>
              </a:spcAft>
              <a:defRPr/>
            </a:pPr>
            <a:r>
              <a:rPr lang="ru-RU" sz="1500" i="1" dirty="0" smtClean="0"/>
              <a:t/>
            </a:r>
            <a:br>
              <a:rPr lang="ru-RU" sz="1500" i="1" dirty="0" smtClean="0"/>
            </a:br>
            <a:r>
              <a:rPr lang="ru-RU" sz="2700" dirty="0" smtClean="0">
                <a:latin typeface="Times New Roman" pitchFamily="18" charset="0"/>
                <a:cs typeface="Times New Roman" pitchFamily="18" charset="0"/>
              </a:rPr>
              <a:t>Некоторые уравнения состояния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реальных газов</a:t>
            </a:r>
          </a:p>
        </p:txBody>
      </p:sp>
      <p:pic>
        <p:nvPicPr>
          <p:cNvPr id="59395" name="Picture 3" descr="Screenshot-194"/>
          <p:cNvPicPr>
            <a:picLocks noChangeAspect="1" noChangeArrowheads="1"/>
          </p:cNvPicPr>
          <p:nvPr/>
        </p:nvPicPr>
        <p:blipFill>
          <a:blip r:embed="rId2" cstate="print"/>
          <a:srcRect/>
          <a:stretch>
            <a:fillRect/>
          </a:stretch>
        </p:blipFill>
        <p:spPr bwMode="auto">
          <a:xfrm>
            <a:off x="679817" y="1435954"/>
            <a:ext cx="7561262" cy="5164138"/>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afterEffect">
                                  <p:stCondLst>
                                    <p:cond delay="0"/>
                                  </p:stCondLst>
                                  <p:iterate type="lt">
                                    <p:tmPct val="4000"/>
                                  </p:iterate>
                                  <p:childTnLst>
                                    <p:set>
                                      <p:cBhvr>
                                        <p:cTn id="6" dur="1000" fill="hold"/>
                                        <p:tgtEl>
                                          <p:spTgt spid="59394"/>
                                        </p:tgtEl>
                                        <p:attrNameLst>
                                          <p:attrName>style.textDecorationUnderline</p:attrName>
                                        </p:attrNameLst>
                                      </p:cBhvr>
                                      <p:to>
                                        <p:strVal val="true"/>
                                      </p:to>
                                    </p:set>
                                  </p:childTnLst>
                                </p:cTn>
                              </p:par>
                            </p:childTnLst>
                          </p:cTn>
                        </p:par>
                        <p:par>
                          <p:cTn id="7" fill="hold" nodeType="afterGroup">
                            <p:stCondLst>
                              <p:cond delay="2640"/>
                            </p:stCondLst>
                            <p:childTnLst>
                              <p:par>
                                <p:cTn id="8" presetID="8" presetClass="entr" presetSubtype="16" fill="hold" nodeType="afterEffect">
                                  <p:stCondLst>
                                    <p:cond delay="0"/>
                                  </p:stCondLst>
                                  <p:childTnLst>
                                    <p:set>
                                      <p:cBhvr>
                                        <p:cTn id="9" dur="1" fill="hold">
                                          <p:stCondLst>
                                            <p:cond delay="0"/>
                                          </p:stCondLst>
                                        </p:cTn>
                                        <p:tgtEl>
                                          <p:spTgt spid="59395"/>
                                        </p:tgtEl>
                                        <p:attrNameLst>
                                          <p:attrName>style.visibility</p:attrName>
                                        </p:attrNameLst>
                                      </p:cBhvr>
                                      <p:to>
                                        <p:strVal val="visible"/>
                                      </p:to>
                                    </p:set>
                                    <p:animEffect transition="in" filter="diamond(in)">
                                      <p:cBhvr>
                                        <p:cTn id="10" dur="2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484188" y="495300"/>
            <a:ext cx="8229600" cy="4525963"/>
          </a:xfrm>
        </p:spPr>
        <p:txBody>
          <a:bodyPr/>
          <a:lstStyle/>
          <a:p>
            <a:pPr eaLnBrk="1" hangingPunct="1"/>
            <a:r>
              <a:rPr lang="ru-RU" sz="2400" smtClean="0">
                <a:latin typeface="Times New Roman" pitchFamily="18" charset="0"/>
                <a:cs typeface="Times New Roman" pitchFamily="18" charset="0"/>
              </a:rPr>
              <a:t>Если требуется описать поведение газа с более высокой точностью, необходимо использовать уравнения с большим числом постоянных. Так, например, уравнение Битти – Бриджмена содержит пять постоянных кроме R и считается одним из лучших эмпирических уравнений состояния.</a:t>
            </a:r>
          </a:p>
        </p:txBody>
      </p:sp>
      <p:pic>
        <p:nvPicPr>
          <p:cNvPr id="25603" name="Рисунок 4" descr="Реальные газы"/>
          <p:cNvPicPr>
            <a:picLocks noChangeAspect="1" noChangeArrowheads="1"/>
          </p:cNvPicPr>
          <p:nvPr/>
        </p:nvPicPr>
        <p:blipFill>
          <a:blip r:embed="rId2" cstate="print"/>
          <a:srcRect/>
          <a:stretch>
            <a:fillRect/>
          </a:stretch>
        </p:blipFill>
        <p:spPr bwMode="auto">
          <a:xfrm>
            <a:off x="841375" y="3021013"/>
            <a:ext cx="7599363" cy="152558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sz="3200" dirty="0" smtClean="0">
                <a:solidFill>
                  <a:srgbClr val="FF0000"/>
                </a:solidFill>
                <a:latin typeface="Times New Roman" pitchFamily="18" charset="0"/>
                <a:cs typeface="Times New Roman" pitchFamily="18" charset="0"/>
              </a:rPr>
              <a:t>Изотермы Ван-дер-Ваальса</a:t>
            </a:r>
          </a:p>
        </p:txBody>
      </p:sp>
      <p:graphicFrame>
        <p:nvGraphicFramePr>
          <p:cNvPr id="18464" name="Group 32"/>
          <p:cNvGraphicFramePr>
            <a:graphicFrameLocks noGrp="1"/>
          </p:cNvGraphicFramePr>
          <p:nvPr>
            <p:ph sz="half" idx="1"/>
          </p:nvPr>
        </p:nvGraphicFramePr>
        <p:xfrm>
          <a:off x="4013200" y="4121150"/>
          <a:ext cx="4578347" cy="2211388"/>
        </p:xfrm>
        <a:graphic>
          <a:graphicData uri="http://schemas.openxmlformats.org/drawingml/2006/table">
            <a:tbl>
              <a:tblPr/>
              <a:tblGrid>
                <a:gridCol w="654430">
                  <a:extLst>
                    <a:ext uri="{9D8B030D-6E8A-4147-A177-3AD203B41FA5}">
                      <a16:colId xmlns:a16="http://schemas.microsoft.com/office/drawing/2014/main" xmlns="" val="20000"/>
                    </a:ext>
                  </a:extLst>
                </a:gridCol>
                <a:gridCol w="653543">
                  <a:extLst>
                    <a:ext uri="{9D8B030D-6E8A-4147-A177-3AD203B41FA5}">
                      <a16:colId xmlns:a16="http://schemas.microsoft.com/office/drawing/2014/main" xmlns="" val="20001"/>
                    </a:ext>
                  </a:extLst>
                </a:gridCol>
                <a:gridCol w="654429">
                  <a:extLst>
                    <a:ext uri="{9D8B030D-6E8A-4147-A177-3AD203B41FA5}">
                      <a16:colId xmlns:a16="http://schemas.microsoft.com/office/drawing/2014/main" xmlns="" val="20002"/>
                    </a:ext>
                  </a:extLst>
                </a:gridCol>
                <a:gridCol w="653543">
                  <a:extLst>
                    <a:ext uri="{9D8B030D-6E8A-4147-A177-3AD203B41FA5}">
                      <a16:colId xmlns:a16="http://schemas.microsoft.com/office/drawing/2014/main" xmlns="" val="20003"/>
                    </a:ext>
                  </a:extLst>
                </a:gridCol>
                <a:gridCol w="654430">
                  <a:extLst>
                    <a:ext uri="{9D8B030D-6E8A-4147-A177-3AD203B41FA5}">
                      <a16:colId xmlns:a16="http://schemas.microsoft.com/office/drawing/2014/main" xmlns="" val="20004"/>
                    </a:ext>
                  </a:extLst>
                </a:gridCol>
                <a:gridCol w="653543">
                  <a:extLst>
                    <a:ext uri="{9D8B030D-6E8A-4147-A177-3AD203B41FA5}">
                      <a16:colId xmlns:a16="http://schemas.microsoft.com/office/drawing/2014/main" xmlns="" val="20005"/>
                    </a:ext>
                  </a:extLst>
                </a:gridCol>
                <a:gridCol w="654429">
                  <a:extLst>
                    <a:ext uri="{9D8B030D-6E8A-4147-A177-3AD203B41FA5}">
                      <a16:colId xmlns:a16="http://schemas.microsoft.com/office/drawing/2014/main" xmlns="" val="20006"/>
                    </a:ext>
                  </a:extLst>
                </a:gridCol>
              </a:tblGrid>
              <a:tr h="95133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dirty="0" smtClean="0">
                          <a:ln>
                            <a:noFill/>
                          </a:ln>
                          <a:solidFill>
                            <a:schemeClr val="tx1"/>
                          </a:solidFill>
                          <a:effectLst/>
                          <a:latin typeface="Arial" pitchFamily="34" charset="0"/>
                        </a:rPr>
                        <a:t>газ</a:t>
                      </a:r>
                    </a:p>
                  </a:txBody>
                  <a:tcPr marL="91431" marR="91431"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H</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He</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N</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O</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H</a:t>
                      </a:r>
                      <a:r>
                        <a:rPr kumimoji="0" lang="en-US" sz="2600" b="0" i="0" u="none" strike="noStrike" cap="none" normalizeH="0" baseline="-25000" smtClean="0">
                          <a:ln>
                            <a:noFill/>
                          </a:ln>
                          <a:solidFill>
                            <a:schemeClr val="tx1"/>
                          </a:solidFill>
                          <a:effectLst/>
                          <a:latin typeface="Arial" pitchFamily="34" charset="0"/>
                        </a:rPr>
                        <a:t>2</a:t>
                      </a:r>
                      <a:r>
                        <a:rPr kumimoji="0" lang="en-US" sz="2600" b="0" i="0" u="none" strike="noStrike" cap="none" normalizeH="0" baseline="0" smtClean="0">
                          <a:ln>
                            <a:noFill/>
                          </a:ln>
                          <a:solidFill>
                            <a:schemeClr val="tx1"/>
                          </a:solidFill>
                          <a:effectLst/>
                          <a:latin typeface="Arial" pitchFamily="34" charset="0"/>
                        </a:rPr>
                        <a:t>O</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CO</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6005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sym typeface="Symbol" pitchFamily="18" charset="2"/>
                        </a:rPr>
                        <a:t>K</a:t>
                      </a:r>
                      <a:r>
                        <a:rPr kumimoji="0" lang="ru-RU" sz="2600" b="0" i="0" u="none" strike="noStrike" cap="none" normalizeH="0" baseline="-25000" smtClean="0">
                          <a:ln>
                            <a:noFill/>
                          </a:ln>
                          <a:solidFill>
                            <a:schemeClr val="tx1"/>
                          </a:solidFill>
                          <a:effectLst/>
                          <a:latin typeface="Arial" pitchFamily="34" charset="0"/>
                          <a:sym typeface="Symbol" pitchFamily="18" charset="2"/>
                        </a:rPr>
                        <a:t>к</a:t>
                      </a:r>
                    </a:p>
                  </a:txBody>
                  <a:tcPr marL="91431" marR="91431"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3,03</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3,13</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3,42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3,42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4,46</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4,49</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6653" name="Rectangle 5"/>
          <p:cNvSpPr>
            <a:spLocks noGrp="1" noChangeArrowheads="1"/>
          </p:cNvSpPr>
          <p:nvPr>
            <p:ph type="body" sz="half" idx="2"/>
          </p:nvPr>
        </p:nvSpPr>
        <p:spPr>
          <a:xfrm>
            <a:off x="3835400" y="1689100"/>
            <a:ext cx="5016500" cy="2773363"/>
          </a:xfrm>
        </p:spPr>
        <p:txBody>
          <a:bodyPr/>
          <a:lstStyle/>
          <a:p>
            <a:pPr algn="just" eaLnBrk="1" hangingPunct="1">
              <a:buFont typeface="Wingdings" pitchFamily="2" charset="2"/>
              <a:buNone/>
            </a:pPr>
            <a:r>
              <a:rPr lang="en-US" sz="2600" smtClean="0"/>
              <a:t>  </a:t>
            </a:r>
            <a:r>
              <a:rPr lang="ru-RU" sz="2600" smtClean="0"/>
              <a:t>	</a:t>
            </a:r>
            <a:r>
              <a:rPr lang="ru-RU" sz="2400" smtClean="0">
                <a:latin typeface="Times New Roman" pitchFamily="18" charset="0"/>
                <a:cs typeface="Times New Roman" pitchFamily="18" charset="0"/>
              </a:rPr>
              <a:t>Расхождение экспериментальных и теоретических значений свидетельствует о неточности уравнения В.д.В.</a:t>
            </a:r>
          </a:p>
        </p:txBody>
      </p:sp>
      <p:pic>
        <p:nvPicPr>
          <p:cNvPr id="9218" name="Picture 2" descr="https://avatars.mds.yandex.net/i?id=a64d0efb29ae3b58ad76700ad20542a7-5304004-images-thumbs&amp;n=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994" y="2086264"/>
            <a:ext cx="3364053" cy="392882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4975" y="312738"/>
            <a:ext cx="8251825" cy="2122487"/>
          </a:xfrm>
        </p:spPr>
        <p:txBody>
          <a:bodyPr/>
          <a:lstStyle/>
          <a:p>
            <a:pPr algn="l" eaLnBrk="1" hangingPunct="1"/>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СВЯЗЬ КРИТИЧЕСКИХ ПАРАМЕТРОВ (ОБЪЕМ, ДАВЛЕНИЕ И ТЕМПЕРАТУРА) С ПОСТОЯННЫМИ </a:t>
            </a:r>
            <a:r>
              <a:rPr lang="en-US" sz="2800" dirty="0" smtClean="0">
                <a:solidFill>
                  <a:srgbClr val="FF0000"/>
                </a:solidFill>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ВАН-ДЕР-ВААЛЬСА</a:t>
            </a:r>
            <a:br>
              <a:rPr lang="ru-RU" sz="2800" dirty="0" smtClean="0">
                <a:solidFill>
                  <a:srgbClr val="FF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Из опыта </a:t>
            </a:r>
            <a:r>
              <a:rPr lang="ru-RU" sz="2400" dirty="0" err="1" smtClean="0">
                <a:latin typeface="Times New Roman" pitchFamily="18" charset="0"/>
                <a:cs typeface="Times New Roman" pitchFamily="18" charset="0"/>
              </a:rPr>
              <a:t>Эндрюса</a:t>
            </a:r>
            <a:r>
              <a:rPr lang="ru-RU" sz="2400" dirty="0" smtClean="0">
                <a:latin typeface="Times New Roman" pitchFamily="18" charset="0"/>
                <a:cs typeface="Times New Roman" pitchFamily="18" charset="0"/>
              </a:rPr>
              <a:t> и аналогичных опытов с другими газами выяснилось, что газ может быть переведен в жидкое состояние только при температурах, меньших некоторой определенной для данного газа температуры  при температурах, больших  газ нельзя перевести в жидкое состояние никаким давлением. Температура </a:t>
            </a:r>
            <a:r>
              <a:rPr lang="ru-RU" sz="2400" dirty="0" err="1" smtClean="0">
                <a:latin typeface="Times New Roman" pitchFamily="18" charset="0"/>
                <a:cs typeface="Times New Roman" pitchFamily="18" charset="0"/>
              </a:rPr>
              <a:t>Тк</a:t>
            </a:r>
            <a:r>
              <a:rPr lang="ru-RU" sz="2400" dirty="0" smtClean="0">
                <a:latin typeface="Times New Roman" pitchFamily="18" charset="0"/>
                <a:cs typeface="Times New Roman" pitchFamily="18" charset="0"/>
              </a:rPr>
              <a:t> называется критической.</a:t>
            </a:r>
            <a:r>
              <a:rPr lang="ru-RU" sz="2800" dirty="0" smtClean="0"/>
              <a:t/>
            </a:r>
            <a:br>
              <a:rPr lang="ru-RU" sz="2800" dirty="0" smtClean="0"/>
            </a:br>
            <a:endParaRPr lang="ru-RU" sz="2800" dirty="0" smtClean="0">
              <a:solidFill>
                <a:srgbClr val="FF0000"/>
              </a:solidFill>
              <a:latin typeface="Times New Roman" pitchFamily="18" charset="0"/>
              <a:cs typeface="Times New Roman" pitchFamily="18" charset="0"/>
            </a:endParaRPr>
          </a:p>
        </p:txBody>
      </p:sp>
      <p:pic>
        <p:nvPicPr>
          <p:cNvPr id="29699" name="Picture 5" descr="C:\Documents and Settings\User\Рабочий стол\2012-12-17_211341.png"/>
          <p:cNvPicPr>
            <a:picLocks noChangeAspect="1" noChangeArrowheads="1"/>
          </p:cNvPicPr>
          <p:nvPr/>
        </p:nvPicPr>
        <p:blipFill>
          <a:blip r:embed="rId2" cstate="print"/>
          <a:srcRect/>
          <a:stretch>
            <a:fillRect/>
          </a:stretch>
        </p:blipFill>
        <p:spPr bwMode="auto">
          <a:xfrm>
            <a:off x="2192215" y="4812672"/>
            <a:ext cx="5266470" cy="1321672"/>
          </a:xfrm>
          <a:prstGeom prst="rect">
            <a:avLst/>
          </a:prstGeom>
          <a:noFill/>
          <a:ln w="9525">
            <a:noFill/>
            <a:miter lim="800000"/>
            <a:headEnd/>
            <a:tailEnd/>
          </a:ln>
        </p:spPr>
      </p:pic>
      <p:sp>
        <p:nvSpPr>
          <p:cNvPr id="29700" name="Прямоугольник 1"/>
          <p:cNvSpPr>
            <a:spLocks noChangeArrowheads="1"/>
          </p:cNvSpPr>
          <p:nvPr/>
        </p:nvSpPr>
        <p:spPr bwMode="auto">
          <a:xfrm>
            <a:off x="830263" y="4960938"/>
            <a:ext cx="7528291" cy="1754326"/>
          </a:xfrm>
          <a:prstGeom prst="rect">
            <a:avLst/>
          </a:prstGeom>
          <a:noFill/>
          <a:ln w="9525">
            <a:noFill/>
            <a:miter lim="800000"/>
            <a:headEnd/>
            <a:tailEnd/>
          </a:ln>
        </p:spPr>
        <p:txBody>
          <a:bodyPr wrap="square">
            <a:spAutoFit/>
          </a:bodyPr>
          <a:lstStyle/>
          <a:p>
            <a:pPr eaLnBrk="1" hangingPunct="1"/>
            <a:endParaRPr lang="ru-RU" dirty="0">
              <a:latin typeface="Times New Roman" pitchFamily="18" charset="0"/>
              <a:cs typeface="Times New Roman" pitchFamily="18" charset="0"/>
            </a:endParaRPr>
          </a:p>
          <a:p>
            <a:pPr eaLnBrk="1" hangingPunct="1"/>
            <a:endParaRPr lang="ru-RU" dirty="0">
              <a:latin typeface="Times New Roman" pitchFamily="18" charset="0"/>
              <a:cs typeface="Times New Roman" pitchFamily="18" charset="0"/>
            </a:endParaRPr>
          </a:p>
          <a:p>
            <a:pPr eaLnBrk="1" hangingPunct="1"/>
            <a:endParaRPr lang="ru-RU" dirty="0">
              <a:latin typeface="Times New Roman" pitchFamily="18" charset="0"/>
              <a:cs typeface="Times New Roman" pitchFamily="18" charset="0"/>
            </a:endParaRPr>
          </a:p>
          <a:p>
            <a:pPr eaLnBrk="1" hangingPunct="1"/>
            <a:endParaRPr lang="ru-RU" dirty="0">
              <a:latin typeface="Times New Roman" pitchFamily="18" charset="0"/>
              <a:cs typeface="Times New Roman" pitchFamily="18" charset="0"/>
            </a:endParaRPr>
          </a:p>
          <a:p>
            <a:pPr eaLnBrk="1" hangingPunct="1"/>
            <a:r>
              <a:rPr lang="ru-RU" dirty="0">
                <a:latin typeface="Times New Roman" pitchFamily="18" charset="0"/>
                <a:cs typeface="Times New Roman" pitchFamily="18" charset="0"/>
              </a:rPr>
              <a:t>Где: </a:t>
            </a:r>
            <a:r>
              <a:rPr lang="en-US" dirty="0">
                <a:latin typeface="Times New Roman" pitchFamily="18" charset="0"/>
                <a:cs typeface="Times New Roman" pitchFamily="18" charset="0"/>
              </a:rPr>
              <a:t>R –</a:t>
            </a:r>
            <a:r>
              <a:rPr lang="ru-RU" dirty="0">
                <a:latin typeface="Times New Roman" pitchFamily="18" charset="0"/>
                <a:cs typeface="Times New Roman" pitchFamily="18" charset="0"/>
              </a:rPr>
              <a:t> молярная газ</a:t>
            </a:r>
            <a:r>
              <a:rPr lang="ru-RU" sz="2000" dirty="0">
                <a:latin typeface="Times New Roman" pitchFamily="18" charset="0"/>
                <a:cs typeface="Times New Roman" pitchFamily="18" charset="0"/>
              </a:rPr>
              <a:t>о</a:t>
            </a:r>
            <a:r>
              <a:rPr lang="ru-RU" dirty="0">
                <a:latin typeface="Times New Roman" pitchFamily="18" charset="0"/>
                <a:cs typeface="Times New Roman" pitchFamily="18" charset="0"/>
              </a:rPr>
              <a:t>вая постоянная, а и в постоянные </a:t>
            </a:r>
            <a:r>
              <a:rPr lang="ru-RU" sz="1600" dirty="0">
                <a:latin typeface="Times New Roman" pitchFamily="18" charset="0"/>
                <a:cs typeface="Times New Roman" pitchFamily="18" charset="0"/>
              </a:rPr>
              <a:t>ВАН-ДЕР-ВААЛЬСА</a:t>
            </a: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algn="l"/>
            <a:r>
              <a:rPr lang="ru-RU" sz="2400" smtClean="0">
                <a:latin typeface="Times New Roman" pitchFamily="18" charset="0"/>
                <a:cs typeface="Times New Roman" pitchFamily="18" charset="0"/>
              </a:rPr>
              <a:t>На графике изотерм </a:t>
            </a:r>
            <a:r>
              <a:rPr lang="ru-RU" sz="2400" smtClean="0">
                <a:latin typeface="Times New Roman" pitchFamily="18" charset="0"/>
                <a:cs typeface="Times New Roman" pitchFamily="18" charset="0"/>
                <a:hlinkClick r:id="rId2"/>
              </a:rPr>
              <a:t>реального газа</a:t>
            </a:r>
            <a:r>
              <a:rPr lang="ru-RU" sz="2400" smtClean="0">
                <a:latin typeface="Times New Roman" pitchFamily="18" charset="0"/>
                <a:cs typeface="Times New Roman" pitchFamily="18" charset="0"/>
              </a:rPr>
              <a:t> выделены области, соответствующие газообразной  парообразной  и жидкой  фазам, и область  сосуществования жидкости и </a:t>
            </a:r>
            <a:r>
              <a:rPr lang="ru-RU" sz="2400" smtClean="0">
                <a:latin typeface="Times New Roman" pitchFamily="18" charset="0"/>
                <a:cs typeface="Times New Roman" pitchFamily="18" charset="0"/>
                <a:hlinkClick r:id="rId3"/>
              </a:rPr>
              <a:t>насыщенного пара</a:t>
            </a:r>
            <a:r>
              <a:rPr lang="ru-RU" sz="2400" smtClean="0">
                <a:latin typeface="Times New Roman" pitchFamily="18" charset="0"/>
                <a:cs typeface="Times New Roman" pitchFamily="18" charset="0"/>
              </a:rPr>
              <a:t>. </a:t>
            </a:r>
          </a:p>
        </p:txBody>
      </p:sp>
      <p:pic>
        <p:nvPicPr>
          <p:cNvPr id="30723" name="Объект 4"/>
          <p:cNvPicPr>
            <a:picLocks noGrp="1" noChangeAspect="1"/>
          </p:cNvPicPr>
          <p:nvPr>
            <p:ph idx="1"/>
          </p:nvPr>
        </p:nvPicPr>
        <p:blipFill>
          <a:blip r:embed="rId4" cstate="print"/>
          <a:srcRect/>
          <a:stretch>
            <a:fillRect/>
          </a:stretch>
        </p:blipFill>
        <p:spPr>
          <a:xfrm>
            <a:off x="1893888" y="1797050"/>
            <a:ext cx="4992687" cy="4456113"/>
          </a:xfrm>
        </p:spPr>
      </p:pic>
      <p:sp>
        <p:nvSpPr>
          <p:cNvPr id="30724" name="Номер слайда 3"/>
          <p:cNvSpPr>
            <a:spLocks noGrp="1"/>
          </p:cNvSpPr>
          <p:nvPr>
            <p:ph type="sldNum" sz="quarter" idx="12"/>
          </p:nvPr>
        </p:nvSpPr>
        <p:spPr bwMode="auto">
          <a:noFill/>
          <a:ln>
            <a:miter lim="800000"/>
            <a:headEnd/>
            <a:tailEnd/>
          </a:ln>
        </p:spPr>
        <p:txBody>
          <a:bodyPr/>
          <a:lstStyle/>
          <a:p>
            <a:fld id="{D84BDF58-E76F-4F81-9A32-11417A2EB88F}" type="slidenum">
              <a:rPr lang="ru-RU" altLang="en-US"/>
              <a:pPr/>
              <a:t>29</a:t>
            </a:fld>
            <a:endParaRPr lang="ru-RU"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smtClean="0"/>
          </a:p>
        </p:txBody>
      </p:sp>
      <p:sp>
        <p:nvSpPr>
          <p:cNvPr id="5123" name="Номер слайда 2"/>
          <p:cNvSpPr>
            <a:spLocks noGrp="1"/>
          </p:cNvSpPr>
          <p:nvPr>
            <p:ph type="sldNum" sz="quarter" idx="12"/>
          </p:nvPr>
        </p:nvSpPr>
        <p:spPr bwMode="auto">
          <a:noFill/>
          <a:ln>
            <a:miter lim="800000"/>
            <a:headEnd/>
            <a:tailEnd/>
          </a:ln>
        </p:spPr>
        <p:txBody>
          <a:bodyPr/>
          <a:lstStyle/>
          <a:p>
            <a:fld id="{CF7AD3C6-1F93-4785-90DF-1DAB08726819}" type="slidenum">
              <a:rPr lang="ru-RU" altLang="en-US"/>
              <a:pPr/>
              <a:t>3</a:t>
            </a:fld>
            <a:endParaRPr lang="ru-RU" altLang="en-US"/>
          </a:p>
        </p:txBody>
      </p:sp>
      <p:pic>
        <p:nvPicPr>
          <p:cNvPr id="5124" name="Picture 2" descr="https://cloud.prezentacii.org/19/03/133635/images/screen3.jpg"/>
          <p:cNvPicPr>
            <a:picLocks noChangeAspect="1" noChangeArrowheads="1"/>
          </p:cNvPicPr>
          <p:nvPr/>
        </p:nvPicPr>
        <p:blipFill>
          <a:blip r:embed="rId2" cstate="print"/>
          <a:srcRect/>
          <a:stretch>
            <a:fillRect/>
          </a:stretch>
        </p:blipFill>
        <p:spPr bwMode="auto">
          <a:xfrm>
            <a:off x="555625" y="476250"/>
            <a:ext cx="7289800" cy="54673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258763" y="220663"/>
            <a:ext cx="7915275" cy="857250"/>
          </a:xfrm>
        </p:spPr>
        <p:txBody>
          <a:bodyPr/>
          <a:lstStyle/>
          <a:p>
            <a:pPr eaLnBrk="1" hangingPunct="1"/>
            <a:r>
              <a:rPr lang="ru-RU" sz="1400" i="1" smtClean="0">
                <a:latin typeface="Times New Roman" pitchFamily="18" charset="0"/>
                <a:cs typeface="Times New Roman" pitchFamily="18" charset="0"/>
              </a:rPr>
              <a:t/>
            </a:r>
            <a:br>
              <a:rPr lang="ru-RU" sz="1400" i="1" smtClean="0">
                <a:latin typeface="Times New Roman" pitchFamily="18" charset="0"/>
                <a:cs typeface="Times New Roman" pitchFamily="18" charset="0"/>
              </a:rPr>
            </a:br>
            <a:r>
              <a:rPr lang="ru-RU" sz="2700" smtClean="0">
                <a:latin typeface="Times New Roman" pitchFamily="18" charset="0"/>
                <a:cs typeface="Times New Roman" pitchFamily="18" charset="0"/>
              </a:rPr>
              <a:t>Критические константы и температуры Бойля.</a:t>
            </a:r>
          </a:p>
        </p:txBody>
      </p:sp>
      <p:pic>
        <p:nvPicPr>
          <p:cNvPr id="58371" name="Picture 3" descr="Screenshot-195"/>
          <p:cNvPicPr>
            <a:picLocks noChangeAspect="1" noChangeArrowheads="1"/>
          </p:cNvPicPr>
          <p:nvPr/>
        </p:nvPicPr>
        <p:blipFill>
          <a:blip r:embed="rId2" cstate="print"/>
          <a:srcRect/>
          <a:stretch>
            <a:fillRect/>
          </a:stretch>
        </p:blipFill>
        <p:spPr bwMode="auto">
          <a:xfrm>
            <a:off x="1843088" y="1314450"/>
            <a:ext cx="5843587" cy="5214938"/>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2000"/>
                                        <p:tgtEl>
                                          <p:spTgt spid="5837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checkerboard(across)">
                                      <p:cBhvr>
                                        <p:cTn id="11" dur="2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z="3200" dirty="0" smtClean="0">
                <a:latin typeface="Times New Roman" pitchFamily="18" charset="0"/>
                <a:cs typeface="Times New Roman" pitchFamily="18" charset="0"/>
              </a:rPr>
              <a:t>3. Эффект Джоуля-Томсона</a:t>
            </a:r>
          </a:p>
        </p:txBody>
      </p:sp>
      <p:sp>
        <p:nvSpPr>
          <p:cNvPr id="36867" name="Rectangle 3"/>
          <p:cNvSpPr>
            <a:spLocks noGrp="1" noChangeArrowheads="1"/>
          </p:cNvSpPr>
          <p:nvPr>
            <p:ph idx="1"/>
          </p:nvPr>
        </p:nvSpPr>
        <p:spPr/>
        <p:txBody>
          <a:bodyPr/>
          <a:lstStyle/>
          <a:p>
            <a:pPr eaLnBrk="1" hangingPunct="1"/>
            <a:r>
              <a:rPr lang="ru-RU" dirty="0" smtClean="0"/>
              <a:t>     </a:t>
            </a:r>
            <a:r>
              <a:rPr lang="ru-RU" sz="2400" dirty="0" smtClean="0">
                <a:latin typeface="Times New Roman" pitchFamily="18" charset="0"/>
                <a:cs typeface="Times New Roman" pitchFamily="18" charset="0"/>
              </a:rPr>
              <a:t>Эффект Джоуля-Томсона заключается в изменении температуры газа при его прохождении через малое отверстие (</a:t>
            </a:r>
            <a:r>
              <a:rPr lang="ru-RU" sz="2400" dirty="0" err="1" smtClean="0">
                <a:latin typeface="Times New Roman" pitchFamily="18" charset="0"/>
                <a:cs typeface="Times New Roman" pitchFamily="18" charset="0"/>
              </a:rPr>
              <a:t>дросселировании</a:t>
            </a:r>
            <a:r>
              <a:rPr lang="ru-RU" sz="2400" dirty="0" smtClean="0">
                <a:latin typeface="Times New Roman" pitchFamily="18" charset="0"/>
                <a:cs typeface="Times New Roman" pitchFamily="18" charset="0"/>
              </a:rPr>
              <a:t>)</a:t>
            </a:r>
          </a:p>
          <a:p>
            <a:pPr eaLnBrk="1" hangingPunct="1"/>
            <a:r>
              <a:rPr lang="ru-RU" sz="2400" dirty="0" smtClean="0">
                <a:latin typeface="Times New Roman" pitchFamily="18" charset="0"/>
                <a:cs typeface="Times New Roman" pitchFamily="18" charset="0"/>
              </a:rPr>
              <a:t>      Для идеального газа эффект отсутствует</a:t>
            </a:r>
          </a:p>
          <a:p>
            <a:pPr eaLnBrk="1" hangingPunct="1"/>
            <a:r>
              <a:rPr lang="ru-RU" sz="2400" dirty="0" smtClean="0">
                <a:latin typeface="Times New Roman" pitchFamily="18" charset="0"/>
                <a:cs typeface="Times New Roman" pitchFamily="18" charset="0"/>
              </a:rPr>
              <a:t>      Для реального газа эффект может быть как положительным (</a:t>
            </a:r>
            <a:r>
              <a:rPr lang="ru-RU" sz="2400" dirty="0" smtClean="0">
                <a:latin typeface="Times New Roman" pitchFamily="18" charset="0"/>
                <a:cs typeface="Times New Roman" pitchFamily="18" charset="0"/>
                <a:sym typeface="Symbol" pitchFamily="18" charset="2"/>
              </a:rPr>
              <a:t>Т/Р</a:t>
            </a:r>
            <a:r>
              <a:rPr lang="ru-RU" sz="2400" b="1" dirty="0" smtClean="0">
                <a:latin typeface="Times New Roman" pitchFamily="18" charset="0"/>
                <a:cs typeface="Times New Roman" pitchFamily="18" charset="0"/>
                <a:sym typeface="Symbol" pitchFamily="18" charset="2"/>
              </a:rPr>
              <a:t></a:t>
            </a:r>
            <a:r>
              <a:rPr lang="ru-RU" sz="2400" dirty="0" smtClean="0">
                <a:latin typeface="Times New Roman" pitchFamily="18" charset="0"/>
                <a:cs typeface="Times New Roman" pitchFamily="18" charset="0"/>
                <a:sym typeface="Symbol" pitchFamily="18" charset="2"/>
              </a:rPr>
              <a:t>0, газ охлаждается), так и отрицательным- газ нагревается. </a:t>
            </a:r>
          </a:p>
          <a:p>
            <a:pPr eaLnBrk="1" hangingPunct="1"/>
            <a:r>
              <a:rPr lang="ru-RU" sz="2400" dirty="0" smtClean="0">
                <a:latin typeface="Times New Roman" pitchFamily="18" charset="0"/>
                <a:cs typeface="Times New Roman" pitchFamily="18" charset="0"/>
                <a:sym typeface="Symbol" pitchFamily="18" charset="2"/>
              </a:rPr>
              <a:t>Обсудим положительный эффект, когда происходит охлаждение газа.</a:t>
            </a: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pic>
        <p:nvPicPr>
          <p:cNvPr id="37891" name="Объект 4"/>
          <p:cNvPicPr>
            <a:picLocks noGrp="1" noChangeAspect="1"/>
          </p:cNvPicPr>
          <p:nvPr>
            <p:ph idx="1"/>
          </p:nvPr>
        </p:nvPicPr>
        <p:blipFill>
          <a:blip r:embed="rId2" cstate="print"/>
          <a:srcRect/>
          <a:stretch>
            <a:fillRect/>
          </a:stretch>
        </p:blipFill>
        <p:spPr>
          <a:xfrm>
            <a:off x="793750" y="1041400"/>
            <a:ext cx="6808788" cy="5084763"/>
          </a:xfrm>
        </p:spPr>
      </p:pic>
      <p:sp>
        <p:nvSpPr>
          <p:cNvPr id="37892" name="Номер слайда 3"/>
          <p:cNvSpPr>
            <a:spLocks noGrp="1"/>
          </p:cNvSpPr>
          <p:nvPr>
            <p:ph type="sldNum" sz="quarter" idx="12"/>
          </p:nvPr>
        </p:nvSpPr>
        <p:spPr bwMode="auto">
          <a:noFill/>
          <a:ln>
            <a:miter lim="800000"/>
            <a:headEnd/>
            <a:tailEnd/>
          </a:ln>
        </p:spPr>
        <p:txBody>
          <a:bodyPr/>
          <a:lstStyle/>
          <a:p>
            <a:fld id="{12DEB089-4781-43CB-843B-AEC0AF956DEF}" type="slidenum">
              <a:rPr lang="ru-RU" altLang="en-US"/>
              <a:pPr/>
              <a:t>32</a:t>
            </a:fld>
            <a:endParaRPr lang="ru-RU"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Температура при прохождении дросселя снижается у газа.</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33</a:t>
            </a:fld>
            <a:endParaRPr lang="ru-RU" altLang="en-US"/>
          </a:p>
        </p:txBody>
      </p:sp>
      <p:pic>
        <p:nvPicPr>
          <p:cNvPr id="4" name="Рисунок 3"/>
          <p:cNvPicPr>
            <a:picLocks noChangeAspect="1"/>
          </p:cNvPicPr>
          <p:nvPr/>
        </p:nvPicPr>
        <p:blipFill>
          <a:blip r:embed="rId2" cstate="print"/>
          <a:srcRect/>
          <a:stretch>
            <a:fillRect/>
          </a:stretch>
        </p:blipFill>
        <p:spPr bwMode="auto">
          <a:xfrm>
            <a:off x="1125415" y="1655672"/>
            <a:ext cx="6789860" cy="438159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endParaRPr lang="ru-RU" smtClean="0"/>
          </a:p>
        </p:txBody>
      </p:sp>
      <p:sp>
        <p:nvSpPr>
          <p:cNvPr id="39939" name="Номер слайда 2"/>
          <p:cNvSpPr>
            <a:spLocks noGrp="1"/>
          </p:cNvSpPr>
          <p:nvPr>
            <p:ph type="sldNum" sz="quarter" idx="12"/>
          </p:nvPr>
        </p:nvSpPr>
        <p:spPr bwMode="auto">
          <a:noFill/>
          <a:ln>
            <a:miter lim="800000"/>
            <a:headEnd/>
            <a:tailEnd/>
          </a:ln>
        </p:spPr>
        <p:txBody>
          <a:bodyPr/>
          <a:lstStyle/>
          <a:p>
            <a:fld id="{FF77A5B3-3B26-4203-B584-3B28F035051B}" type="slidenum">
              <a:rPr lang="ru-RU" altLang="en-US"/>
              <a:pPr/>
              <a:t>34</a:t>
            </a:fld>
            <a:endParaRPr lang="ru-RU" altLang="en-US"/>
          </a:p>
        </p:txBody>
      </p:sp>
      <p:pic>
        <p:nvPicPr>
          <p:cNvPr id="39940" name="Рисунок 3"/>
          <p:cNvPicPr>
            <a:picLocks noChangeAspect="1"/>
          </p:cNvPicPr>
          <p:nvPr/>
        </p:nvPicPr>
        <p:blipFill>
          <a:blip r:embed="rId2" cstate="print"/>
          <a:srcRect/>
          <a:stretch>
            <a:fillRect/>
          </a:stretch>
        </p:blipFill>
        <p:spPr bwMode="auto">
          <a:xfrm>
            <a:off x="387350" y="346075"/>
            <a:ext cx="8374063" cy="62420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Типичная кривая зависимости температуры инверсии от давления показана на</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рисунке для газа азота. Кривая инверсии отделяет совокупность состояний газа, при переходе между которыми он охлаждается, от состояний, между которыми он нагревается. </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35</a:t>
            </a:fld>
            <a:endParaRPr lang="ru-RU" altLang="en-US"/>
          </a:p>
        </p:txBody>
      </p:sp>
      <p:pic>
        <p:nvPicPr>
          <p:cNvPr id="27650" name="Picture 2"/>
          <p:cNvPicPr>
            <a:picLocks noChangeAspect="1" noChangeArrowheads="1"/>
          </p:cNvPicPr>
          <p:nvPr/>
        </p:nvPicPr>
        <p:blipFill>
          <a:blip r:embed="rId2" cstate="print"/>
          <a:srcRect/>
          <a:stretch>
            <a:fillRect/>
          </a:stretch>
        </p:blipFill>
        <p:spPr bwMode="auto">
          <a:xfrm>
            <a:off x="2163274" y="1836127"/>
            <a:ext cx="4371975" cy="46863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Впервые газ (аммиак) был сжижен в 1792 (голландский физик М. </a:t>
            </a:r>
            <a:r>
              <a:rPr lang="ru-RU" sz="2400" dirty="0" err="1" smtClean="0">
                <a:latin typeface="Times New Roman" pitchFamily="18" charset="0"/>
                <a:cs typeface="Times New Roman" pitchFamily="18" charset="0"/>
              </a:rPr>
              <a:t>ван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Марум</a:t>
            </a:r>
            <a:r>
              <a:rPr lang="ru-RU" sz="2400" dirty="0" smtClean="0">
                <a:latin typeface="Times New Roman" pitchFamily="18" charset="0"/>
                <a:cs typeface="Times New Roman" pitchFamily="18" charset="0"/>
              </a:rPr>
              <a:t>). Хлор был получен в жидком состоянии в 1823 (М. </a:t>
            </a:r>
            <a:r>
              <a:rPr lang="ru-RU" sz="2400" i="1" u="sng" dirty="0" smtClean="0">
                <a:latin typeface="Times New Roman" pitchFamily="18" charset="0"/>
                <a:cs typeface="Times New Roman" pitchFamily="18" charset="0"/>
                <a:hlinkClick r:id="rId2"/>
              </a:rPr>
              <a:t>Фарадей</a:t>
            </a:r>
            <a:r>
              <a:rPr lang="ru-RU" sz="2400" dirty="0" smtClean="0">
                <a:latin typeface="Times New Roman" pitchFamily="18" charset="0"/>
                <a:cs typeface="Times New Roman" pitchFamily="18" charset="0"/>
              </a:rPr>
              <a:t>), кислород — в 1877 (швейцарский учёный Р. Пикте и французский учёный Л. П. </a:t>
            </a:r>
            <a:r>
              <a:rPr lang="ru-RU" sz="2400" dirty="0" err="1" smtClean="0">
                <a:latin typeface="Times New Roman" pitchFamily="18" charset="0"/>
                <a:cs typeface="Times New Roman" pitchFamily="18" charset="0"/>
              </a:rPr>
              <a:t>Кальете</a:t>
            </a:r>
            <a:r>
              <a:rPr lang="ru-RU" sz="2400" dirty="0" smtClean="0">
                <a:latin typeface="Times New Roman" pitchFamily="18" charset="0"/>
                <a:cs typeface="Times New Roman" pitchFamily="18" charset="0"/>
              </a:rPr>
              <a:t>), азот и окись углерода — в 1883 (З. Ф. </a:t>
            </a:r>
            <a:r>
              <a:rPr lang="ru-RU" sz="2400" i="1" u="sng" dirty="0" err="1" smtClean="0">
                <a:latin typeface="Times New Roman" pitchFamily="18" charset="0"/>
                <a:cs typeface="Times New Roman" pitchFamily="18" charset="0"/>
                <a:hlinkClick r:id="rId3"/>
              </a:rPr>
              <a:t>Вроблевский</a:t>
            </a:r>
            <a:r>
              <a:rPr lang="ru-RU" sz="2400" dirty="0" smtClean="0">
                <a:latin typeface="Times New Roman" pitchFamily="18" charset="0"/>
                <a:cs typeface="Times New Roman" pitchFamily="18" charset="0"/>
              </a:rPr>
              <a:t> и К. </a:t>
            </a:r>
            <a:r>
              <a:rPr lang="ru-RU" sz="2400" i="1" u="sng" dirty="0" err="1" smtClean="0">
                <a:latin typeface="Times New Roman" pitchFamily="18" charset="0"/>
                <a:cs typeface="Times New Roman" pitchFamily="18" charset="0"/>
                <a:hlinkClick r:id="rId4"/>
              </a:rPr>
              <a:t>Ольшевский</a:t>
            </a:r>
            <a:r>
              <a:rPr lang="ru-RU" sz="2400" dirty="0" smtClean="0">
                <a:latin typeface="Times New Roman" pitchFamily="18" charset="0"/>
                <a:cs typeface="Times New Roman" pitchFamily="18" charset="0"/>
              </a:rPr>
              <a:t>), водород — в 1898 (Дж. </a:t>
            </a:r>
            <a:r>
              <a:rPr lang="ru-RU" sz="2400" i="1" u="sng" dirty="0" err="1" smtClean="0">
                <a:latin typeface="Times New Roman" pitchFamily="18" charset="0"/>
                <a:cs typeface="Times New Roman" pitchFamily="18" charset="0"/>
                <a:hlinkClick r:id="rId5"/>
              </a:rPr>
              <a:t>Дьюар</a:t>
            </a:r>
            <a:r>
              <a:rPr lang="ru-RU" sz="2400" dirty="0" smtClean="0">
                <a:latin typeface="Times New Roman" pitchFamily="18" charset="0"/>
                <a:cs typeface="Times New Roman" pitchFamily="18" charset="0"/>
              </a:rPr>
              <a:t>), гелий — в 1908 (Х. </a:t>
            </a:r>
            <a:r>
              <a:rPr lang="ru-RU" sz="2400" i="1" u="sng" dirty="0" err="1" smtClean="0">
                <a:latin typeface="Times New Roman" pitchFamily="18" charset="0"/>
                <a:cs typeface="Times New Roman" pitchFamily="18" charset="0"/>
                <a:hlinkClick r:id="rId6"/>
              </a:rPr>
              <a:t>Камерлинг-Оннес</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t>  </a:t>
            </a:r>
            <a:br>
              <a:rPr lang="ru-RU" sz="2400" dirty="0" smtClean="0"/>
            </a:br>
            <a:r>
              <a:rPr lang="ru-RU" sz="2400" dirty="0" smtClean="0">
                <a:latin typeface="Times New Roman" pitchFamily="18" charset="0"/>
                <a:cs typeface="Times New Roman" pitchFamily="18" charset="0"/>
              </a:rPr>
              <a:t>В технике эффект Джоуля-Томсона широко используется для получения низких температур и сжижения газов.</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36</a:t>
            </a:fld>
            <a:endParaRPr lang="ru-RU"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cstate="print"/>
          <a:srcRect/>
          <a:stretch>
            <a:fillRect/>
          </a:stretch>
        </p:blipFill>
        <p:spPr bwMode="auto">
          <a:xfrm>
            <a:off x="2771775" y="765175"/>
            <a:ext cx="5032375" cy="1668463"/>
          </a:xfrm>
          <a:prstGeom prst="rect">
            <a:avLst/>
          </a:prstGeom>
          <a:noFill/>
          <a:ln w="9525">
            <a:noFill/>
            <a:miter lim="800000"/>
            <a:headEnd/>
            <a:tailEnd/>
          </a:ln>
        </p:spPr>
      </p:pic>
      <p:pic>
        <p:nvPicPr>
          <p:cNvPr id="33795" name="Picture 5"/>
          <p:cNvPicPr>
            <a:picLocks noChangeAspect="1" noChangeArrowheads="1"/>
          </p:cNvPicPr>
          <p:nvPr/>
        </p:nvPicPr>
        <p:blipFill>
          <a:blip r:embed="rId3" cstate="print"/>
          <a:srcRect/>
          <a:stretch>
            <a:fillRect/>
          </a:stretch>
        </p:blipFill>
        <p:spPr bwMode="auto">
          <a:xfrm>
            <a:off x="2771775" y="2997200"/>
            <a:ext cx="3503613"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hangingPunct="1"/>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solidFill>
                  <a:srgbClr val="FF0000"/>
                </a:solidFill>
                <a:latin typeface="Times New Roman" pitchFamily="18" charset="0"/>
                <a:cs typeface="Times New Roman" pitchFamily="18" charset="0"/>
              </a:rPr>
              <a:t>В споре рождается истина!</a:t>
            </a:r>
            <a:r>
              <a:rPr lang="ru-RU" sz="3200" i="1" smtClean="0"/>
              <a:t/>
            </a:r>
            <a:br>
              <a:rPr lang="ru-RU" sz="3200" i="1" smtClean="0"/>
            </a:br>
            <a:r>
              <a:rPr lang="ru-RU" sz="3200" i="1" smtClean="0"/>
              <a:t/>
            </a:r>
            <a:br>
              <a:rPr lang="ru-RU" sz="3200" i="1" smtClean="0"/>
            </a:br>
            <a:r>
              <a:rPr lang="ru-RU" sz="3200" smtClean="0">
                <a:latin typeface="Times New Roman" pitchFamily="18" charset="0"/>
                <a:cs typeface="Times New Roman" pitchFamily="18" charset="0"/>
              </a:rPr>
              <a:t> Спасибо за внимание ! </a:t>
            </a:r>
            <a:r>
              <a:rPr lang="ru-RU" sz="3200" smtClean="0"/>
              <a:t/>
            </a:r>
            <a:br>
              <a:rPr lang="ru-RU" sz="3200" smtClean="0"/>
            </a:br>
            <a:endParaRPr lang="ru-RU" sz="32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1"/>
          <p:cNvSpPr>
            <a:spLocks noGrp="1"/>
          </p:cNvSpPr>
          <p:nvPr>
            <p:ph type="sldNum" sz="quarter" idx="12"/>
          </p:nvPr>
        </p:nvSpPr>
        <p:spPr bwMode="auto">
          <a:noFill/>
          <a:ln>
            <a:miter lim="800000"/>
            <a:headEnd/>
            <a:tailEnd/>
          </a:ln>
        </p:spPr>
        <p:txBody>
          <a:bodyPr/>
          <a:lstStyle/>
          <a:p>
            <a:fld id="{0DEBFAC1-E3C6-4DDB-B9FE-4FF40E467130}" type="slidenum">
              <a:rPr lang="ru-RU" altLang="en-US"/>
              <a:pPr/>
              <a:t>4</a:t>
            </a:fld>
            <a:endParaRPr lang="ru-RU" altLang="en-US"/>
          </a:p>
        </p:txBody>
      </p:sp>
      <p:pic>
        <p:nvPicPr>
          <p:cNvPr id="6147" name="Рисунок 2" descr="https://fsd.multiurok.ru/html/2018/11/01/s_5bdb360841b49/img8.jpg"/>
          <p:cNvPicPr>
            <a:picLocks noChangeAspect="1" noChangeArrowheads="1"/>
          </p:cNvPicPr>
          <p:nvPr/>
        </p:nvPicPr>
        <p:blipFill>
          <a:blip r:embed="rId2" cstate="print"/>
          <a:srcRect/>
          <a:stretch>
            <a:fillRect/>
          </a:stretch>
        </p:blipFill>
        <p:spPr bwMode="auto">
          <a:xfrm>
            <a:off x="1601788" y="1201738"/>
            <a:ext cx="5940425" cy="4454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1"/>
          <p:cNvSpPr>
            <a:spLocks noGrp="1"/>
          </p:cNvSpPr>
          <p:nvPr>
            <p:ph type="sldNum" sz="quarter" idx="12"/>
          </p:nvPr>
        </p:nvSpPr>
        <p:spPr bwMode="auto">
          <a:noFill/>
          <a:ln>
            <a:miter lim="800000"/>
            <a:headEnd/>
            <a:tailEnd/>
          </a:ln>
        </p:spPr>
        <p:txBody>
          <a:bodyPr/>
          <a:lstStyle/>
          <a:p>
            <a:fld id="{0AFA108C-6C4E-4ED5-B452-A47B490D6671}" type="slidenum">
              <a:rPr lang="ru-RU" altLang="en-US"/>
              <a:pPr/>
              <a:t>5</a:t>
            </a:fld>
            <a:endParaRPr lang="ru-RU" altLang="en-US"/>
          </a:p>
        </p:txBody>
      </p:sp>
      <p:pic>
        <p:nvPicPr>
          <p:cNvPr id="7171" name="Рисунок 2" descr="https://ds04.infourok.ru/uploads/ex/00bd/0001ae6c-60b8bd5e/img1.jpg"/>
          <p:cNvPicPr>
            <a:picLocks noChangeAspect="1" noChangeArrowheads="1"/>
          </p:cNvPicPr>
          <p:nvPr/>
        </p:nvPicPr>
        <p:blipFill>
          <a:blip r:embed="rId2" cstate="print"/>
          <a:srcRect/>
          <a:stretch>
            <a:fillRect/>
          </a:stretch>
        </p:blipFill>
        <p:spPr bwMode="auto">
          <a:xfrm>
            <a:off x="1601788" y="1201738"/>
            <a:ext cx="5940425" cy="4454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579438" y="671513"/>
            <a:ext cx="7467600" cy="4873625"/>
          </a:xfrm>
        </p:spPr>
        <p:txBody>
          <a:bodyPr/>
          <a:lstStyle/>
          <a:p>
            <a:pPr algn="ctr" eaLnBrk="1" hangingPunct="1">
              <a:buFont typeface="Arial" charset="0"/>
              <a:buNone/>
            </a:pPr>
            <a:r>
              <a:rPr lang="ru-RU" dirty="0" smtClean="0">
                <a:latin typeface="Times New Roman" pitchFamily="18" charset="0"/>
                <a:cs typeface="Times New Roman" pitchFamily="18" charset="0"/>
              </a:rPr>
              <a:t> Реальные газы</a:t>
            </a:r>
          </a:p>
          <a:p>
            <a:pPr algn="ctr" eaLnBrk="1" hangingPunct="1">
              <a:buFont typeface="Arial" charset="0"/>
              <a:buNone/>
            </a:pPr>
            <a:r>
              <a:rPr lang="ru-RU" b="1"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Определение реальных газов</a:t>
            </a:r>
          </a:p>
          <a:p>
            <a:pPr algn="just" eaLnBrk="1" hangingPunct="1">
              <a:buFont typeface="Arial" charset="0"/>
              <a:buNone/>
            </a:pPr>
            <a:r>
              <a:rPr lang="ru-RU" sz="2400" dirty="0" smtClean="0">
                <a:solidFill>
                  <a:srgbClr val="0070C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Газы  – агрегатное состояние вещества, в котором его частицы не связаны или весьма слабо связаны силами взаимодействия и движутся свободно, заполняя весь предоставленный им объём. Вещество в газообразном состоянии широко распространено в природе. Газы образуют атмосферу Земли, в значительных количествах содержатся в твёрдых земных породах, растворены в воде океанов, морей и рек.</a:t>
            </a: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6388" y="366713"/>
            <a:ext cx="8229600" cy="1139825"/>
          </a:xfrm>
        </p:spPr>
        <p:txBody>
          <a:bodyPr/>
          <a:lstStyle/>
          <a:p>
            <a:pPr eaLnBrk="1" hangingPunct="1"/>
            <a:endParaRPr lang="ru-RU" sz="3200" smtClean="0">
              <a:solidFill>
                <a:srgbClr val="00B050"/>
              </a:solidFill>
              <a:latin typeface="Times New Roman" pitchFamily="18" charset="0"/>
              <a:cs typeface="Times New Roman" pitchFamily="18" charset="0"/>
            </a:endParaRPr>
          </a:p>
        </p:txBody>
      </p:sp>
      <p:sp>
        <p:nvSpPr>
          <p:cNvPr id="6147" name="Rectangle 3"/>
          <p:cNvSpPr>
            <a:spLocks noGrp="1" noChangeArrowheads="1"/>
          </p:cNvSpPr>
          <p:nvPr>
            <p:ph idx="1"/>
          </p:nvPr>
        </p:nvSpPr>
        <p:spPr>
          <a:xfrm>
            <a:off x="457200" y="1558925"/>
            <a:ext cx="8229600" cy="4525963"/>
          </a:xfrm>
        </p:spPr>
        <p:txBody>
          <a:bodyPr/>
          <a:lstStyle/>
          <a:p>
            <a:pPr eaLnBrk="1" hangingPunct="1"/>
            <a:r>
              <a:rPr lang="ru-RU" sz="2400" smtClean="0">
                <a:latin typeface="Times New Roman" pitchFamily="18" charset="0"/>
                <a:cs typeface="Times New Roman" pitchFamily="18" charset="0"/>
              </a:rPr>
              <a:t>Для реальных газов наблюдается отклонение от закона Клайперона -Менделеева </a:t>
            </a:r>
          </a:p>
          <a:p>
            <a:pPr eaLnBrk="1" hangingPunct="1"/>
            <a:endParaRPr lang="ru-RU" sz="2400" smtClean="0">
              <a:latin typeface="Times New Roman" pitchFamily="18" charset="0"/>
              <a:cs typeface="Times New Roman" pitchFamily="18" charset="0"/>
            </a:endParaRPr>
          </a:p>
          <a:p>
            <a:pPr eaLnBrk="1" hangingPunct="1"/>
            <a:endParaRPr lang="ru-RU" sz="2400" smtClean="0">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кроме того, при некоторых значениях внешних параметров они могут быть переведены в жидкое и даже твёрдое состояние</a:t>
            </a:r>
          </a:p>
          <a:p>
            <a:pPr eaLnBrk="1" hangingPunct="1"/>
            <a:r>
              <a:rPr lang="ru-RU" sz="2400" smtClean="0">
                <a:latin typeface="Times New Roman" pitchFamily="18" charset="0"/>
                <a:cs typeface="Times New Roman" pitchFamily="18" charset="0"/>
              </a:rPr>
              <a:t>Отступление от законов идеального газа связаны с наличием межмолекулярного взаимодействия</a:t>
            </a:r>
          </a:p>
        </p:txBody>
      </p:sp>
      <p:graphicFrame>
        <p:nvGraphicFramePr>
          <p:cNvPr id="3" name="Object 48"/>
          <p:cNvGraphicFramePr>
            <a:graphicFrameLocks noChangeAspect="1"/>
          </p:cNvGraphicFramePr>
          <p:nvPr/>
        </p:nvGraphicFramePr>
        <p:xfrm>
          <a:off x="3473450" y="2468563"/>
          <a:ext cx="2047875" cy="819150"/>
        </p:xfrm>
        <a:graphic>
          <a:graphicData uri="http://schemas.openxmlformats.org/presentationml/2006/ole">
            <p:oleObj spid="_x0000_s6150" name="Equation" r:id="rId3" imgW="2044700" imgH="825500" progId="">
              <p:embed/>
            </p:oleObj>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p:cNvSpPr>
          <p:nvPr>
            <p:ph idx="1"/>
          </p:nvPr>
        </p:nvSpPr>
        <p:spPr>
          <a:xfrm>
            <a:off x="577850" y="207963"/>
            <a:ext cx="7813675" cy="5667375"/>
          </a:xfrm>
        </p:spPr>
        <p:txBody>
          <a:bodyPr/>
          <a:lstStyle/>
          <a:p>
            <a:pPr eaLnBrk="1" hangingPunct="1">
              <a:lnSpc>
                <a:spcPct val="80000"/>
              </a:lnSpc>
              <a:buFont typeface="Wingdings" pitchFamily="2" charset="2"/>
              <a:buNone/>
            </a:pPr>
            <a:endParaRPr lang="ru-RU" sz="2400" smtClean="0">
              <a:latin typeface="Times New Roman" pitchFamily="18" charset="0"/>
              <a:cs typeface="Times New Roman" pitchFamily="18" charset="0"/>
            </a:endParaRPr>
          </a:p>
          <a:p>
            <a:pPr eaLnBrk="1" hangingPunct="1">
              <a:lnSpc>
                <a:spcPct val="80000"/>
              </a:lnSpc>
              <a:buFont typeface="Wingdings" pitchFamily="2" charset="2"/>
              <a:buNone/>
            </a:pPr>
            <a:endParaRPr lang="ru-RU" sz="240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Реальные газы описываются уравнением состояния</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идеального газа только приближенно, и отклонения</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от идеального поведения становятся заметными при</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высоких давлениях и низких температурах,</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особенно когда газ близок к конденсации.</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 Так, для газов с низкой температурой сжижения</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(He, H2, Ne и даже N2, O2, Ar, CO, CH4) при</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давлениях до 50 атм отклонения не превышают 5%,</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а при давлениях до 10 атм – 2%. Легко</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конденсирующиеся газы (CO2, SO2, Cl2, CH3Cl)</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уже при 1 атм обнаруживают отклонения до 2 – 3%.</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2000">
                                          <p:stCondLst>
                                            <p:cond delay="0"/>
                                          </p:stCondLst>
                                        </p:cTn>
                                        <p:tgtEl>
                                          <p:spTgt spid="51203">
                                            <p:txEl>
                                              <p:pRg st="2" end="2"/>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animEffect transition="in" filter="fade">
                                      <p:cBhvr>
                                        <p:cTn id="11" dur="2000">
                                          <p:stCondLst>
                                            <p:cond delay="0"/>
                                          </p:stCondLst>
                                        </p:cTn>
                                        <p:tgtEl>
                                          <p:spTgt spid="51203">
                                            <p:txEl>
                                              <p:pRg st="3" end="3"/>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animEffect transition="in" filter="fade">
                                      <p:cBhvr>
                                        <p:cTn id="15" dur="2000">
                                          <p:stCondLst>
                                            <p:cond delay="0"/>
                                          </p:stCondLst>
                                        </p:cTn>
                                        <p:tgtEl>
                                          <p:spTgt spid="51203">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animEffect transition="in" filter="fade">
                                      <p:cBhvr>
                                        <p:cTn id="19" dur="2000">
                                          <p:stCondLst>
                                            <p:cond delay="0"/>
                                          </p:stCondLst>
                                        </p:cTn>
                                        <p:tgtEl>
                                          <p:spTgt spid="51203">
                                            <p:txEl>
                                              <p:pRg st="5" end="5"/>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1203">
                                            <p:txEl>
                                              <p:pRg st="6" end="6"/>
                                            </p:txEl>
                                          </p:spTgt>
                                        </p:tgtEl>
                                        <p:attrNameLst>
                                          <p:attrName>style.visibility</p:attrName>
                                        </p:attrNameLst>
                                      </p:cBhvr>
                                      <p:to>
                                        <p:strVal val="visible"/>
                                      </p:to>
                                    </p:set>
                                    <p:animEffect transition="in" filter="fade">
                                      <p:cBhvr>
                                        <p:cTn id="23" dur="2000">
                                          <p:stCondLst>
                                            <p:cond delay="0"/>
                                          </p:stCondLst>
                                        </p:cTn>
                                        <p:tgtEl>
                                          <p:spTgt spid="51203">
                                            <p:txEl>
                                              <p:pRg st="6" end="6"/>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51203">
                                            <p:txEl>
                                              <p:pRg st="7" end="7"/>
                                            </p:txEl>
                                          </p:spTgt>
                                        </p:tgtEl>
                                        <p:attrNameLst>
                                          <p:attrName>style.visibility</p:attrName>
                                        </p:attrNameLst>
                                      </p:cBhvr>
                                      <p:to>
                                        <p:strVal val="visible"/>
                                      </p:to>
                                    </p:set>
                                    <p:animEffect transition="in" filter="fade">
                                      <p:cBhvr>
                                        <p:cTn id="27" dur="2000">
                                          <p:stCondLst>
                                            <p:cond delay="0"/>
                                          </p:stCondLst>
                                        </p:cTn>
                                        <p:tgtEl>
                                          <p:spTgt spid="51203">
                                            <p:txEl>
                                              <p:pRg st="7" end="7"/>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51203">
                                            <p:txEl>
                                              <p:pRg st="8" end="8"/>
                                            </p:txEl>
                                          </p:spTgt>
                                        </p:tgtEl>
                                        <p:attrNameLst>
                                          <p:attrName>style.visibility</p:attrName>
                                        </p:attrNameLst>
                                      </p:cBhvr>
                                      <p:to>
                                        <p:strVal val="visible"/>
                                      </p:to>
                                    </p:set>
                                    <p:animEffect transition="in" filter="fade">
                                      <p:cBhvr>
                                        <p:cTn id="31" dur="2000">
                                          <p:stCondLst>
                                            <p:cond delay="0"/>
                                          </p:stCondLst>
                                        </p:cTn>
                                        <p:tgtEl>
                                          <p:spTgt spid="51203">
                                            <p:txEl>
                                              <p:pRg st="8" end="8"/>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animEffect transition="in" filter="fade">
                                      <p:cBhvr>
                                        <p:cTn id="35" dur="2000">
                                          <p:stCondLst>
                                            <p:cond delay="0"/>
                                          </p:stCondLst>
                                        </p:cTn>
                                        <p:tgtEl>
                                          <p:spTgt spid="51203">
                                            <p:txEl>
                                              <p:pRg st="9" end="9"/>
                                            </p:txEl>
                                          </p:spTgt>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51203">
                                            <p:txEl>
                                              <p:pRg st="10" end="10"/>
                                            </p:txEl>
                                          </p:spTgt>
                                        </p:tgtEl>
                                        <p:attrNameLst>
                                          <p:attrName>style.visibility</p:attrName>
                                        </p:attrNameLst>
                                      </p:cBhvr>
                                      <p:to>
                                        <p:strVal val="visible"/>
                                      </p:to>
                                    </p:set>
                                    <p:animEffect transition="in" filter="fade">
                                      <p:cBhvr>
                                        <p:cTn id="39" dur="2000">
                                          <p:stCondLst>
                                            <p:cond delay="0"/>
                                          </p:stCondLst>
                                        </p:cTn>
                                        <p:tgtEl>
                                          <p:spTgt spid="51203">
                                            <p:txEl>
                                              <p:pRg st="10" end="10"/>
                                            </p:txEl>
                                          </p:spTgt>
                                        </p:tgtEl>
                                      </p:cBhvr>
                                    </p:animEffect>
                                  </p:childTnLst>
                                </p:cTn>
                              </p:par>
                            </p:childTnLst>
                          </p:cTn>
                        </p:par>
                        <p:par>
                          <p:cTn id="40" fill="hold" nodeType="afterGroup">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51203">
                                            <p:txEl>
                                              <p:pRg st="11" end="11"/>
                                            </p:txEl>
                                          </p:spTgt>
                                        </p:tgtEl>
                                        <p:attrNameLst>
                                          <p:attrName>style.visibility</p:attrName>
                                        </p:attrNameLst>
                                      </p:cBhvr>
                                      <p:to>
                                        <p:strVal val="visible"/>
                                      </p:to>
                                    </p:set>
                                    <p:animEffect transition="in" filter="fade">
                                      <p:cBhvr>
                                        <p:cTn id="43" dur="2000">
                                          <p:stCondLst>
                                            <p:cond delay="0"/>
                                          </p:stCondLst>
                                        </p:cTn>
                                        <p:tgtEl>
                                          <p:spTgt spid="51203">
                                            <p:txEl>
                                              <p:pRg st="11" end="11"/>
                                            </p:txEl>
                                          </p:spTgt>
                                        </p:tgtEl>
                                      </p:cBhvr>
                                    </p:animEffect>
                                  </p:childTnLst>
                                </p:cTn>
                              </p:par>
                            </p:childTnLst>
                          </p:cTn>
                        </p:par>
                        <p:par>
                          <p:cTn id="44" fill="hold" nodeType="afterGroup">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51203">
                                            <p:txEl>
                                              <p:pRg st="12" end="12"/>
                                            </p:txEl>
                                          </p:spTgt>
                                        </p:tgtEl>
                                        <p:attrNameLst>
                                          <p:attrName>style.visibility</p:attrName>
                                        </p:attrNameLst>
                                      </p:cBhvr>
                                      <p:to>
                                        <p:strVal val="visible"/>
                                      </p:to>
                                    </p:set>
                                    <p:animEffect transition="in" filter="fade">
                                      <p:cBhvr>
                                        <p:cTn id="47" dur="2000">
                                          <p:stCondLst>
                                            <p:cond delay="0"/>
                                          </p:stCondLst>
                                        </p:cTn>
                                        <p:tgtEl>
                                          <p:spTgt spid="512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p:cNvSpPr>
          <p:nvPr>
            <p:ph idx="1"/>
          </p:nvPr>
        </p:nvSpPr>
        <p:spPr>
          <a:xfrm>
            <a:off x="-114300" y="333375"/>
            <a:ext cx="8869363" cy="1819275"/>
          </a:xfrm>
        </p:spPr>
        <p:txBody>
          <a:bodyPr/>
          <a:lstStyle/>
          <a:p>
            <a:pPr marL="365125" indent="-255588" algn="just" eaLnBrk="1" hangingPunct="1">
              <a:buFont typeface="Wingdings" pitchFamily="2" charset="2"/>
              <a:buNone/>
            </a:pPr>
            <a:r>
              <a:rPr lang="ru-RU" sz="26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Наиболее удобной мерой </a:t>
            </a:r>
            <a:r>
              <a:rPr lang="ru-RU" sz="2400" dirty="0" err="1" smtClean="0">
                <a:latin typeface="Times New Roman" pitchFamily="18" charset="0"/>
                <a:cs typeface="Times New Roman" pitchFamily="18" charset="0"/>
              </a:rPr>
              <a:t>неидеальности</a:t>
            </a:r>
            <a:r>
              <a:rPr lang="ru-RU" sz="2400" dirty="0" smtClean="0">
                <a:latin typeface="Times New Roman" pitchFamily="18" charset="0"/>
                <a:cs typeface="Times New Roman" pitchFamily="18" charset="0"/>
              </a:rPr>
              <a:t> является фактор сжимаемости Z = </a:t>
            </a:r>
            <a:r>
              <a:rPr lang="ru-RU" sz="2400" dirty="0" err="1" smtClean="0">
                <a:latin typeface="Times New Roman" pitchFamily="18" charset="0"/>
                <a:cs typeface="Times New Roman" pitchFamily="18" charset="0"/>
              </a:rPr>
              <a:t>pV</a:t>
            </a:r>
            <a:r>
              <a:rPr lang="ru-RU" sz="2400" dirty="0" smtClean="0">
                <a:latin typeface="Times New Roman" pitchFamily="18" charset="0"/>
                <a:cs typeface="Times New Roman" pitchFamily="18" charset="0"/>
              </a:rPr>
              <a:t>/RT, поскольку для идеального газа Z = </a:t>
            </a:r>
            <a:r>
              <a:rPr lang="ru-RU" sz="2400" dirty="0" err="1" smtClean="0">
                <a:latin typeface="Times New Roman" pitchFamily="18" charset="0"/>
                <a:cs typeface="Times New Roman" pitchFamily="18" charset="0"/>
              </a:rPr>
              <a:t>l</a:t>
            </a:r>
            <a:r>
              <a:rPr lang="ru-RU" sz="2400" dirty="0" smtClean="0">
                <a:latin typeface="Times New Roman" pitchFamily="18" charset="0"/>
                <a:cs typeface="Times New Roman" pitchFamily="18" charset="0"/>
              </a:rPr>
              <a:t> при любых условиях. </a:t>
            </a:r>
          </a:p>
          <a:p>
            <a:pPr marL="365125" indent="-255588" algn="just" eaLnBrk="1" hangingPunct="1">
              <a:buFont typeface="Wingdings" pitchFamily="2" charset="2"/>
              <a:buNone/>
            </a:pPr>
            <a:r>
              <a:rPr lang="ru-RU" sz="2600" i="1" dirty="0" smtClean="0">
                <a:solidFill>
                  <a:srgbClr val="0070C0"/>
                </a:solidFill>
                <a:latin typeface="Times New Roman" pitchFamily="18" charset="0"/>
                <a:cs typeface="Times New Roman" pitchFamily="18" charset="0"/>
              </a:rPr>
              <a:t>	</a:t>
            </a:r>
            <a:endParaRPr lang="ru-RU" sz="1800" dirty="0" smtClean="0"/>
          </a:p>
        </p:txBody>
      </p:sp>
      <p:pic>
        <p:nvPicPr>
          <p:cNvPr id="49155" name="Picture 3" descr="Screenshot-189"/>
          <p:cNvPicPr>
            <a:picLocks noChangeAspect="1" noChangeArrowheads="1"/>
          </p:cNvPicPr>
          <p:nvPr/>
        </p:nvPicPr>
        <p:blipFill>
          <a:blip r:embed="rId2" cstate="print"/>
          <a:srcRect/>
          <a:stretch>
            <a:fillRect/>
          </a:stretch>
        </p:blipFill>
        <p:spPr bwMode="auto">
          <a:xfrm>
            <a:off x="3657600" y="1893888"/>
            <a:ext cx="5481638" cy="4732337"/>
          </a:xfrm>
          <a:prstGeom prst="rect">
            <a:avLst/>
          </a:prstGeom>
          <a:noFill/>
          <a:ln w="9525">
            <a:noFill/>
            <a:miter lim="800000"/>
            <a:headEnd/>
            <a:tailEnd/>
          </a:ln>
        </p:spPr>
      </p:pic>
      <p:sp>
        <p:nvSpPr>
          <p:cNvPr id="8196" name="Прямоугольник 2"/>
          <p:cNvSpPr>
            <a:spLocks noChangeArrowheads="1"/>
          </p:cNvSpPr>
          <p:nvPr/>
        </p:nvSpPr>
        <p:spPr bwMode="auto">
          <a:xfrm>
            <a:off x="355600" y="1930400"/>
            <a:ext cx="2693988" cy="2308225"/>
          </a:xfrm>
          <a:prstGeom prst="rect">
            <a:avLst/>
          </a:prstGeom>
          <a:noFill/>
          <a:ln w="9525">
            <a:noFill/>
            <a:miter lim="800000"/>
            <a:headEnd/>
            <a:tailEnd/>
          </a:ln>
        </p:spPr>
        <p:txBody>
          <a:bodyPr>
            <a:spAutoFit/>
          </a:bodyPr>
          <a:lstStyle/>
          <a:p>
            <a:pPr eaLnBrk="1" hangingPunct="1"/>
            <a:r>
              <a:rPr lang="ru-RU" sz="2400" dirty="0">
                <a:latin typeface="Times New Roman" pitchFamily="18" charset="0"/>
                <a:cs typeface="Times New Roman" pitchFamily="18" charset="0"/>
              </a:rPr>
              <a:t>Зависимость фактора сжимаемости некоторых газов от давления при 298 К.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1000"/>
                                        <p:tgtEl>
                                          <p:spTgt spid="49154">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animEffect transition="in" filter="dissolve">
                                      <p:cBhvr>
                                        <p:cTn id="11" dur="1000"/>
                                        <p:tgtEl>
                                          <p:spTgt spid="49154">
                                            <p:txEl>
                                              <p:pRg st="1" end="1"/>
                                            </p:txEl>
                                          </p:spTgt>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checkerboard(across)">
                                      <p:cBhvr>
                                        <p:cTn id="15"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2332</TotalTime>
  <Words>679</Words>
  <Application>Microsoft Office PowerPoint</Application>
  <PresentationFormat>Экран (4:3)</PresentationFormat>
  <Paragraphs>107</Paragraphs>
  <Slides>38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0" baseType="lpstr">
      <vt:lpstr>Тема Office</vt:lpstr>
      <vt:lpstr>Equation</vt:lpstr>
      <vt:lpstr>               Чувашский государственный университет Раритетная лаборатория физики raritet.chuvsu.ru  Лекция 14.   Реальные газы.       Лекцию подготовил            доцент кафедры общей физики       Сорокин Геннадий Михайлович      2024 год</vt:lpstr>
      <vt:lpstr>Слайд 2</vt:lpstr>
      <vt:lpstr>Слайд 3</vt:lpstr>
      <vt:lpstr>Слайд 4</vt:lpstr>
      <vt:lpstr>Слайд 5</vt:lpstr>
      <vt:lpstr>Слайд 6</vt:lpstr>
      <vt:lpstr>Слайд 7</vt:lpstr>
      <vt:lpstr>Слайд 8</vt:lpstr>
      <vt:lpstr>Слайд 9</vt:lpstr>
      <vt:lpstr>Связь давлений разных систем измерения</vt:lpstr>
      <vt:lpstr>Слайд 11</vt:lpstr>
      <vt:lpstr>Слайд 12</vt:lpstr>
      <vt:lpstr>Межмолекулярное взаимодействие</vt:lpstr>
      <vt:lpstr>На рисунке приведена в полулогарифмическом масштабе зависимость pV/RT от p при T = const равно приблизительно 300 K для некоторых газов по современным данным. Как видно из графика, до давлений ~ 10 атмосфер равно приблизительно 10 -6 Н/м в квадрате произведение pV остается практически постоянным с точностью до 1 %.</vt:lpstr>
      <vt:lpstr>2. Опыт Эндрюса. Уравнение Ван-дер-Вальса.</vt:lpstr>
      <vt:lpstr>         Эндрюс экспериментировал с углекислым газом. Схема опыта изображена на рисунке.           Под поршнем цилиндра помещался моль углекислого газа СО2 . Давление и объем газа при любом положении поршня определялись по манометру  и шкале объемов. Через герметически застекленное окошко О можно было видеть пространство, занятое газом.. </vt:lpstr>
      <vt:lpstr>.           Весь цилиндр помещался в термостат, позволявший устанавливать и поддерживать необходимую температуру газа. С помощью этой установки Эндрюс провел с углекислым газом ряд изотермических процессов при различных температурах. </vt:lpstr>
      <vt:lpstr>Полученные им результаты представлены на следующем рисунке. </vt:lpstr>
      <vt:lpstr>Слайд 19</vt:lpstr>
      <vt:lpstr>Слайд 20</vt:lpstr>
      <vt:lpstr>             В опыте Эндрюса надо отметить следующее весьма важное обстоятельство. До тех пор пока газ сжимался при высоких температурах  в пространстве под поршнем не происходило никаких видимых процессов, когда же сжатие производилось при низких температурах  Эндрюс увидел, что на некоторой стадии сжатия под поршнем появлялись капельки жидкости (туман), оседающие на стенки и стекающие на дно цилиндра. В конце концов весь цилиндр заполнился жидкой углекислотой. Давление на всей этой стадии, которой соответствуют горизонтальные участки изотерм, оставалось не изменным. Таким образом, горизонтальные участки («плато») экспериментальных изотерм соответствуют стадии сжижения газа, совершающегося при постоянном давлении. Иначе говоря, плато соответствует сосуществованию жидкой и газообразной фаз. </vt:lpstr>
      <vt:lpstr>         Уравнение Ван-дер-Ваальса   Предпринималось много попыток для учета отклонений свойств реальных газов от свойств идеального газа путем введения различных поправок в уравнение состояния идеального газа. Наибольшее распространение вследствие простоты и физической наглядности получило  уравнение Ван-дер-Ваальса (1873). </vt:lpstr>
      <vt:lpstr>            Ван-дер-Ваальс в 1873 г. дал функциональную интерпретацию внутреннего давления. Согласно модели Ван-дер-Ваальса, силы притяжения между молекулами (силы Ван-дер-Ваальса) обратно пропорциональны шестой степени расстояния между ними, или второй степени объема, занимаемого газом. Считается также, что силы притяжения суммируются с внешним давлением. С учетом этих соображений уравнение состояния идеального газа преобразуется в уравнение Ван-дер-Ваальса </vt:lpstr>
      <vt:lpstr>Слайд 24</vt:lpstr>
      <vt:lpstr> Некоторые уравнения состояния  реальных газов</vt:lpstr>
      <vt:lpstr>Слайд 26</vt:lpstr>
      <vt:lpstr>Изотермы Ван-дер-Ваальса</vt:lpstr>
      <vt:lpstr>        СВЯЗЬ КРИТИЧЕСКИХ ПАРАМЕТРОВ (ОБЪЕМ, ДАВЛЕНИЕ И ТЕМПЕРАТУРА) С ПОСТОЯННЫМИ  ВАН-ДЕР-ВААЛЬСА Из опыта Эндрюса и аналогичных опытов с другими газами выяснилось, что газ может быть переведен в жидкое состояние только при температурах, меньших некоторой определенной для данного газа температуры  при температурах, больших  газ нельзя перевести в жидкое состояние никаким давлением. Температура Тк называется критической. </vt:lpstr>
      <vt:lpstr>На графике изотерм реального газа выделены области, соответствующие газообразной  парообразной  и жидкой  фазам, и область  сосуществования жидкости и насыщенного пара. </vt:lpstr>
      <vt:lpstr> Критические константы и температуры Бойля.</vt:lpstr>
      <vt:lpstr>3. Эффект Джоуля-Томсона</vt:lpstr>
      <vt:lpstr>Слайд 32</vt:lpstr>
      <vt:lpstr>Температура при прохождении дросселя снижается у газа.</vt:lpstr>
      <vt:lpstr>Слайд 34</vt:lpstr>
      <vt:lpstr>Типичная кривая зависимости температуры инверсии от давления показана на рисунке для газа азота. Кривая инверсии отделяет совокупность состояний газа, при переходе между которыми он охлаждается, от состояний, между которыми он нагревается. </vt:lpstr>
      <vt:lpstr>            Впервые газ (аммиак) был сжижен в 1792 (голландский физик М. ван Марум). Хлор был получен в жидком состоянии в 1823 (М. Фарадей), кислород — в 1877 (швейцарский учёный Р. Пикте и французский учёный Л. П. Кальете), азот и окись углерода — в 1883 (З. Ф. Вроблевский и К. Ольшевский), водород — в 1898 (Дж. Дьюар), гелий — в 1908 (Х. Камерлинг-Оннес).    В технике эффект Джоуля-Томсона широко используется для получения низких температур и сжижения газов.</vt:lpstr>
      <vt:lpstr>Слайд 37</vt:lpstr>
      <vt:lpstr> В споре рождается истина!   Спасибо за внимание !  </vt:lpstr>
    </vt:vector>
  </TitlesOfParts>
  <Company>FESTU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Лекции по физике. Молекулярная физика и основы термодинамики</dc:title>
  <dc:creator>Igor</dc:creator>
  <cp:lastModifiedBy>Admin</cp:lastModifiedBy>
  <cp:revision>303</cp:revision>
  <dcterms:created xsi:type="dcterms:W3CDTF">2004-11-06T08:25:13Z</dcterms:created>
  <dcterms:modified xsi:type="dcterms:W3CDTF">2024-01-25T20:15:43Z</dcterms:modified>
</cp:coreProperties>
</file>