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74" r:id="rId1"/>
  </p:sldMasterIdLst>
  <p:notesMasterIdLst>
    <p:notesMasterId r:id="rId39"/>
  </p:notesMasterIdLst>
  <p:sldIdLst>
    <p:sldId id="379" r:id="rId2"/>
    <p:sldId id="318" r:id="rId3"/>
    <p:sldId id="394" r:id="rId4"/>
    <p:sldId id="395" r:id="rId5"/>
    <p:sldId id="391" r:id="rId6"/>
    <p:sldId id="392" r:id="rId7"/>
    <p:sldId id="321" r:id="rId8"/>
    <p:sldId id="340" r:id="rId9"/>
    <p:sldId id="334" r:id="rId10"/>
    <p:sldId id="333" r:id="rId11"/>
    <p:sldId id="396" r:id="rId12"/>
    <p:sldId id="397" r:id="rId13"/>
    <p:sldId id="331" r:id="rId14"/>
    <p:sldId id="387" r:id="rId15"/>
    <p:sldId id="332" r:id="rId16"/>
    <p:sldId id="341" r:id="rId17"/>
    <p:sldId id="388" r:id="rId18"/>
    <p:sldId id="383" r:id="rId19"/>
    <p:sldId id="386" r:id="rId20"/>
    <p:sldId id="385" r:id="rId21"/>
    <p:sldId id="336" r:id="rId22"/>
    <p:sldId id="390" r:id="rId23"/>
    <p:sldId id="342" r:id="rId24"/>
    <p:sldId id="393" r:id="rId25"/>
    <p:sldId id="338" r:id="rId26"/>
    <p:sldId id="398" r:id="rId27"/>
    <p:sldId id="407" r:id="rId28"/>
    <p:sldId id="410" r:id="rId29"/>
    <p:sldId id="408" r:id="rId30"/>
    <p:sldId id="409" r:id="rId31"/>
    <p:sldId id="412" r:id="rId32"/>
    <p:sldId id="413" r:id="rId33"/>
    <p:sldId id="414" r:id="rId34"/>
    <p:sldId id="380" r:id="rId35"/>
    <p:sldId id="381" r:id="rId36"/>
    <p:sldId id="416" r:id="rId37"/>
    <p:sldId id="308" r:id="rId38"/>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66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86" autoAdjust="0"/>
  </p:normalViewPr>
  <p:slideViewPr>
    <p:cSldViewPr snapToGrid="0">
      <p:cViewPr varScale="1">
        <p:scale>
          <a:sx n="65" d="100"/>
          <a:sy n="65" d="100"/>
        </p:scale>
        <p:origin x="-984" y="-67"/>
      </p:cViewPr>
      <p:guideLst>
        <p:guide orient="horz" pos="2160"/>
        <p:guide pos="2880"/>
      </p:guideLst>
    </p:cSldViewPr>
  </p:slideViewPr>
  <p:outlineViewPr>
    <p:cViewPr>
      <p:scale>
        <a:sx n="33" d="100"/>
        <a:sy n="33" d="100"/>
      </p:scale>
      <p:origin x="0" y="102"/>
    </p:cViewPr>
  </p:outlineViewPr>
  <p:notesTextViewPr>
    <p:cViewPr>
      <p:scale>
        <a:sx n="100" d="100"/>
        <a:sy n="100" d="100"/>
      </p:scale>
      <p:origin x="0" y="0"/>
    </p:cViewPr>
  </p:notesText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ru-RU"/>
          </a:p>
        </p:txBody>
      </p:sp>
      <p:sp>
        <p:nvSpPr>
          <p:cNvPr id="358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ru-RU"/>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ru-RU"/>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12BDEC20-28C6-4675-9158-CD02819D26BF}" type="slidenum">
              <a:rPr lang="ru-RU"/>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ltLang="en-US"/>
          </a:p>
        </p:txBody>
      </p:sp>
      <p:sp>
        <p:nvSpPr>
          <p:cNvPr id="5"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6" name="Номер слайда 5"/>
          <p:cNvSpPr>
            <a:spLocks noGrp="1"/>
          </p:cNvSpPr>
          <p:nvPr>
            <p:ph type="sldNum" sz="quarter" idx="12"/>
          </p:nvPr>
        </p:nvSpPr>
        <p:spPr/>
        <p:txBody>
          <a:bodyPr/>
          <a:lstStyle>
            <a:lvl1pPr>
              <a:defRPr/>
            </a:lvl1pPr>
          </a:lstStyle>
          <a:p>
            <a:fld id="{C2F6B6D2-9781-4109-9F61-ABB030D6EA30}" type="slidenum">
              <a:rPr lang="ru-RU" altLang="en-US"/>
              <a:pPr/>
              <a:t>‹#›</a:t>
            </a:fld>
            <a:endParaRPr lang="ru-RU"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ltLang="en-US"/>
          </a:p>
        </p:txBody>
      </p:sp>
      <p:sp>
        <p:nvSpPr>
          <p:cNvPr id="5"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6" name="Номер слайда 5"/>
          <p:cNvSpPr>
            <a:spLocks noGrp="1"/>
          </p:cNvSpPr>
          <p:nvPr>
            <p:ph type="sldNum" sz="quarter" idx="12"/>
          </p:nvPr>
        </p:nvSpPr>
        <p:spPr/>
        <p:txBody>
          <a:bodyPr/>
          <a:lstStyle>
            <a:lvl1pPr>
              <a:defRPr/>
            </a:lvl1pPr>
          </a:lstStyle>
          <a:p>
            <a:fld id="{439F7753-322E-4073-8748-74EA9A05BEF8}" type="slidenum">
              <a:rPr lang="ru-RU" altLang="en-US"/>
              <a:pPr/>
              <a:t>‹#›</a:t>
            </a:fld>
            <a:endParaRPr lang="ru-RU"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ltLang="en-US"/>
          </a:p>
        </p:txBody>
      </p:sp>
      <p:sp>
        <p:nvSpPr>
          <p:cNvPr id="5"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6" name="Номер слайда 5"/>
          <p:cNvSpPr>
            <a:spLocks noGrp="1"/>
          </p:cNvSpPr>
          <p:nvPr>
            <p:ph type="sldNum" sz="quarter" idx="12"/>
          </p:nvPr>
        </p:nvSpPr>
        <p:spPr/>
        <p:txBody>
          <a:bodyPr/>
          <a:lstStyle>
            <a:lvl1pPr>
              <a:defRPr/>
            </a:lvl1pPr>
          </a:lstStyle>
          <a:p>
            <a:fld id="{52F8D4F8-DE94-42EB-A631-201E81854748}" type="slidenum">
              <a:rPr lang="ru-RU" altLang="en-US"/>
              <a:pPr/>
              <a:t>‹#›</a:t>
            </a:fld>
            <a:endParaRPr lang="ru-RU"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ltLang="en-US"/>
          </a:p>
        </p:txBody>
      </p:sp>
      <p:sp>
        <p:nvSpPr>
          <p:cNvPr id="6"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7" name="Номер слайда 5"/>
          <p:cNvSpPr>
            <a:spLocks noGrp="1"/>
          </p:cNvSpPr>
          <p:nvPr>
            <p:ph type="sldNum" sz="quarter" idx="12"/>
          </p:nvPr>
        </p:nvSpPr>
        <p:spPr/>
        <p:txBody>
          <a:bodyPr/>
          <a:lstStyle>
            <a:lvl1pPr>
              <a:defRPr/>
            </a:lvl1pPr>
          </a:lstStyle>
          <a:p>
            <a:fld id="{79A24967-3F3A-4BED-BFB0-33ADDCDE10C6}" type="slidenum">
              <a:rPr lang="ru-RU" altLang="en-US"/>
              <a:pPr/>
              <a:t>‹#›</a:t>
            </a:fld>
            <a:endParaRPr lang="ru-RU"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ltLang="en-US"/>
          </a:p>
        </p:txBody>
      </p:sp>
      <p:sp>
        <p:nvSpPr>
          <p:cNvPr id="5"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6" name="Номер слайда 5"/>
          <p:cNvSpPr>
            <a:spLocks noGrp="1"/>
          </p:cNvSpPr>
          <p:nvPr>
            <p:ph type="sldNum" sz="quarter" idx="12"/>
          </p:nvPr>
        </p:nvSpPr>
        <p:spPr/>
        <p:txBody>
          <a:bodyPr/>
          <a:lstStyle>
            <a:lvl1pPr>
              <a:defRPr/>
            </a:lvl1pPr>
          </a:lstStyle>
          <a:p>
            <a:fld id="{5BAFC680-FA6E-45AA-95C5-589F7CECDC9B}" type="slidenum">
              <a:rPr lang="ru-RU" altLang="en-US"/>
              <a:pPr/>
              <a:t>‹#›</a:t>
            </a:fld>
            <a:endParaRPr lang="ru-RU"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ltLang="en-US"/>
          </a:p>
        </p:txBody>
      </p:sp>
      <p:sp>
        <p:nvSpPr>
          <p:cNvPr id="5"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6" name="Номер слайда 5"/>
          <p:cNvSpPr>
            <a:spLocks noGrp="1"/>
          </p:cNvSpPr>
          <p:nvPr>
            <p:ph type="sldNum" sz="quarter" idx="12"/>
          </p:nvPr>
        </p:nvSpPr>
        <p:spPr/>
        <p:txBody>
          <a:bodyPr/>
          <a:lstStyle>
            <a:lvl1pPr>
              <a:defRPr/>
            </a:lvl1pPr>
          </a:lstStyle>
          <a:p>
            <a:fld id="{30EE5B0F-77BD-4DA8-B8B8-74F40846FEB1}" type="slidenum">
              <a:rPr lang="ru-RU" altLang="en-US"/>
              <a:pPr/>
              <a:t>‹#›</a:t>
            </a:fld>
            <a:endParaRPr lang="ru-RU"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ltLang="en-US"/>
          </a:p>
        </p:txBody>
      </p:sp>
      <p:sp>
        <p:nvSpPr>
          <p:cNvPr id="6"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7" name="Номер слайда 5"/>
          <p:cNvSpPr>
            <a:spLocks noGrp="1"/>
          </p:cNvSpPr>
          <p:nvPr>
            <p:ph type="sldNum" sz="quarter" idx="12"/>
          </p:nvPr>
        </p:nvSpPr>
        <p:spPr/>
        <p:txBody>
          <a:bodyPr/>
          <a:lstStyle>
            <a:lvl1pPr>
              <a:defRPr/>
            </a:lvl1pPr>
          </a:lstStyle>
          <a:p>
            <a:fld id="{3DC43D30-D41E-45D2-B251-DCE2A10EBB74}" type="slidenum">
              <a:rPr lang="ru-RU" altLang="en-US"/>
              <a:pPr/>
              <a:t>‹#›</a:t>
            </a:fld>
            <a:endParaRPr lang="ru-RU"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ltLang="en-US"/>
          </a:p>
        </p:txBody>
      </p:sp>
      <p:sp>
        <p:nvSpPr>
          <p:cNvPr id="8"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9" name="Номер слайда 5"/>
          <p:cNvSpPr>
            <a:spLocks noGrp="1"/>
          </p:cNvSpPr>
          <p:nvPr>
            <p:ph type="sldNum" sz="quarter" idx="12"/>
          </p:nvPr>
        </p:nvSpPr>
        <p:spPr/>
        <p:txBody>
          <a:bodyPr/>
          <a:lstStyle>
            <a:lvl1pPr>
              <a:defRPr/>
            </a:lvl1pPr>
          </a:lstStyle>
          <a:p>
            <a:fld id="{14894710-F9A0-4048-9BC4-8ECC0BBECB9D}" type="slidenum">
              <a:rPr lang="ru-RU" altLang="en-US"/>
              <a:pPr/>
              <a:t>‹#›</a:t>
            </a:fld>
            <a:endParaRPr lang="ru-RU"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ltLang="en-US"/>
          </a:p>
        </p:txBody>
      </p:sp>
      <p:sp>
        <p:nvSpPr>
          <p:cNvPr id="4"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5" name="Номер слайда 5"/>
          <p:cNvSpPr>
            <a:spLocks noGrp="1"/>
          </p:cNvSpPr>
          <p:nvPr>
            <p:ph type="sldNum" sz="quarter" idx="12"/>
          </p:nvPr>
        </p:nvSpPr>
        <p:spPr/>
        <p:txBody>
          <a:bodyPr/>
          <a:lstStyle>
            <a:lvl1pPr>
              <a:defRPr/>
            </a:lvl1pPr>
          </a:lstStyle>
          <a:p>
            <a:fld id="{909DF019-D2D4-4784-8D26-1843081E91AD}" type="slidenum">
              <a:rPr lang="ru-RU" altLang="en-US"/>
              <a:pPr/>
              <a:t>‹#›</a:t>
            </a:fld>
            <a:endParaRPr lang="ru-RU"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ltLang="en-US"/>
          </a:p>
        </p:txBody>
      </p:sp>
      <p:sp>
        <p:nvSpPr>
          <p:cNvPr id="3"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4" name="Номер слайда 5"/>
          <p:cNvSpPr>
            <a:spLocks noGrp="1"/>
          </p:cNvSpPr>
          <p:nvPr>
            <p:ph type="sldNum" sz="quarter" idx="12"/>
          </p:nvPr>
        </p:nvSpPr>
        <p:spPr/>
        <p:txBody>
          <a:bodyPr/>
          <a:lstStyle>
            <a:lvl1pPr>
              <a:defRPr/>
            </a:lvl1pPr>
          </a:lstStyle>
          <a:p>
            <a:fld id="{AE9276A5-DA8C-4CB6-9B63-C413776995B3}" type="slidenum">
              <a:rPr lang="ru-RU" altLang="en-US"/>
              <a:pPr/>
              <a:t>‹#›</a:t>
            </a:fld>
            <a:endParaRPr lang="ru-RU"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ltLang="en-US"/>
          </a:p>
        </p:txBody>
      </p:sp>
      <p:sp>
        <p:nvSpPr>
          <p:cNvPr id="6"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7" name="Номер слайда 5"/>
          <p:cNvSpPr>
            <a:spLocks noGrp="1"/>
          </p:cNvSpPr>
          <p:nvPr>
            <p:ph type="sldNum" sz="quarter" idx="12"/>
          </p:nvPr>
        </p:nvSpPr>
        <p:spPr/>
        <p:txBody>
          <a:bodyPr/>
          <a:lstStyle>
            <a:lvl1pPr>
              <a:defRPr/>
            </a:lvl1pPr>
          </a:lstStyle>
          <a:p>
            <a:fld id="{48D1579C-77A0-4B5C-B8ED-4F14BB827A70}" type="slidenum">
              <a:rPr lang="ru-RU" altLang="en-US"/>
              <a:pPr/>
              <a:t>‹#›</a:t>
            </a:fld>
            <a:endParaRPr lang="ru-RU"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ltLang="en-US"/>
          </a:p>
        </p:txBody>
      </p:sp>
      <p:sp>
        <p:nvSpPr>
          <p:cNvPr id="6"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7" name="Номер слайда 5"/>
          <p:cNvSpPr>
            <a:spLocks noGrp="1"/>
          </p:cNvSpPr>
          <p:nvPr>
            <p:ph type="sldNum" sz="quarter" idx="12"/>
          </p:nvPr>
        </p:nvSpPr>
        <p:spPr/>
        <p:txBody>
          <a:bodyPr/>
          <a:lstStyle>
            <a:lvl1pPr>
              <a:defRPr/>
            </a:lvl1pPr>
          </a:lstStyle>
          <a:p>
            <a:fld id="{2FB0CC88-B7C2-4F7B-A3CC-63A7C02FFE7D}" type="slidenum">
              <a:rPr lang="ru-RU" altLang="en-US"/>
              <a:pPr/>
              <a:t>‹#›</a:t>
            </a:fld>
            <a:endParaRPr lang="ru-RU"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ru-RU" alt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ru-RU" alt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E2D680A2-D0B7-4A13-8881-29F9AE6565F8}" type="slidenum">
              <a:rPr lang="ru-RU" altLang="en-US"/>
              <a:pPr/>
              <a:t>‹#›</a:t>
            </a:fld>
            <a:endParaRPr lang="ru-RU" altLang="en-US"/>
          </a:p>
        </p:txBody>
      </p:sp>
    </p:spTree>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p:txBody>
          <a:bodyPr/>
          <a:lstStyle/>
          <a:p>
            <a:r>
              <a:rPr lang="ru-RU" altLang="ru-RU" sz="2800" dirty="0" smtClean="0">
                <a:latin typeface="Times New Roman" pitchFamily="18" charset="0"/>
                <a:cs typeface="Times New Roman" pitchFamily="18" charset="0"/>
              </a:rPr>
              <a:t>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Чувашский государственный университет</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Раритетная лаборатория физики</a:t>
            </a:r>
            <a:br>
              <a:rPr lang="ru-RU" altLang="ru-RU" sz="3200" dirty="0" smtClean="0">
                <a:latin typeface="Times New Roman" pitchFamily="18" charset="0"/>
                <a:cs typeface="Times New Roman" pitchFamily="18" charset="0"/>
              </a:rPr>
            </a:br>
            <a:r>
              <a:rPr lang="en-US" altLang="ru-RU" sz="3200" dirty="0" smtClean="0">
                <a:latin typeface="Times New Roman" pitchFamily="18" charset="0"/>
                <a:cs typeface="Times New Roman" pitchFamily="18" charset="0"/>
              </a:rPr>
              <a:t>raritet.chuvsu.ru</a:t>
            </a: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Лекция 15</a:t>
            </a:r>
            <a:r>
              <a:rPr lang="ru-RU" sz="3200" dirty="0" smtClean="0">
                <a:latin typeface="Times New Roman" pitchFamily="18" charset="0"/>
                <a:cs typeface="Times New Roman" pitchFamily="18" charset="0"/>
              </a:rPr>
              <a:t>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Свойства жидкого состояния вещества. </a:t>
            </a: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Лекцию подготовил</a:t>
            </a:r>
            <a:r>
              <a:rPr lang="ru-RU" altLang="ru-RU" sz="3200" dirty="0" smtClean="0">
                <a:solidFill>
                  <a:srgbClr val="7F7F7F"/>
                </a:solidFill>
                <a:latin typeface="Times New Roman" pitchFamily="18" charset="0"/>
                <a:cs typeface="Times New Roman" pitchFamily="18" charset="0"/>
              </a:rPr>
              <a:t/>
            </a:r>
            <a:br>
              <a:rPr lang="ru-RU" altLang="ru-RU" sz="3200" dirty="0" smtClean="0">
                <a:solidFill>
                  <a:srgbClr val="7F7F7F"/>
                </a:solidFill>
                <a:latin typeface="Times New Roman" pitchFamily="18" charset="0"/>
                <a:cs typeface="Times New Roman" pitchFamily="18" charset="0"/>
              </a:rPr>
            </a:br>
            <a:r>
              <a:rPr lang="ru-RU" altLang="ru-RU" sz="3200" dirty="0" smtClean="0">
                <a:solidFill>
                  <a:srgbClr val="7F7F7F"/>
                </a:solidFill>
                <a:latin typeface="Times New Roman" pitchFamily="18" charset="0"/>
                <a:cs typeface="Times New Roman" pitchFamily="18" charset="0"/>
              </a:rPr>
              <a:t>          	</a:t>
            </a:r>
            <a:r>
              <a:rPr lang="ru-RU" altLang="ru-RU" sz="3200" dirty="0" smtClean="0">
                <a:latin typeface="Times New Roman" pitchFamily="18" charset="0"/>
                <a:cs typeface="Times New Roman" pitchFamily="18" charset="0"/>
              </a:rPr>
              <a:t>доцент кафедры общей физики</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Сорокин Геннадий Михайлович</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2024 год</a:t>
            </a:r>
          </a:p>
        </p:txBody>
      </p:sp>
      <p:sp>
        <p:nvSpPr>
          <p:cNvPr id="3075" name="Прямоугольник 2"/>
          <p:cNvSpPr>
            <a:spLocks noChangeArrowheads="1"/>
          </p:cNvSpPr>
          <p:nvPr/>
        </p:nvSpPr>
        <p:spPr bwMode="auto">
          <a:xfrm>
            <a:off x="755650" y="1484313"/>
            <a:ext cx="7704138" cy="584200"/>
          </a:xfrm>
          <a:prstGeom prst="rect">
            <a:avLst/>
          </a:prstGeom>
          <a:noFill/>
          <a:ln w="9525">
            <a:noFill/>
            <a:miter lim="800000"/>
            <a:headEnd/>
            <a:tailEnd/>
          </a:ln>
        </p:spPr>
        <p:txBody>
          <a:bodyPr>
            <a:spAutoFit/>
          </a:bodyPr>
          <a:lstStyle/>
          <a:p>
            <a:pPr eaLnBrk="1" hangingPunct="1"/>
            <a:r>
              <a:rPr lang="ru-RU" altLang="ru-RU" sz="3200">
                <a:solidFill>
                  <a:srgbClr val="002060"/>
                </a:solidFill>
                <a:latin typeface="Times New Roman" pitchFamily="18" charset="0"/>
                <a:cs typeface="Times New Roman" pitchFamily="18" charset="0"/>
              </a:rPr>
              <a:t>	</a:t>
            </a:r>
            <a:endParaRPr lang="ru-RU" altLang="ru-RU" sz="3200">
              <a:latin typeface="Calibri" pitchFamily="34" charset="0"/>
            </a:endParaRPr>
          </a:p>
        </p:txBody>
      </p:sp>
      <p:pic>
        <p:nvPicPr>
          <p:cNvPr id="5" name="Picture 5"/>
          <p:cNvPicPr>
            <a:picLocks noChangeAspect="1" noChangeArrowheads="1"/>
          </p:cNvPicPr>
          <p:nvPr/>
        </p:nvPicPr>
        <p:blipFill>
          <a:blip r:embed="rId2" cstate="print"/>
          <a:srcRect/>
          <a:stretch>
            <a:fillRect/>
          </a:stretch>
        </p:blipFill>
        <p:spPr bwMode="auto">
          <a:xfrm>
            <a:off x="6693877" y="1321044"/>
            <a:ext cx="2122366" cy="18268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Заголовок 1"/>
          <p:cNvSpPr>
            <a:spLocks noGrp="1"/>
          </p:cNvSpPr>
          <p:nvPr>
            <p:ph type="title"/>
          </p:nvPr>
        </p:nvSpPr>
        <p:spPr/>
        <p:txBody>
          <a:bodyPr/>
          <a:lstStyle/>
          <a:p>
            <a:r>
              <a:rPr lang="ru-RU" sz="2400" smtClean="0">
                <a:latin typeface="Times New Roman" pitchFamily="18" charset="0"/>
                <a:cs typeface="Times New Roman" pitchFamily="18" charset="0"/>
              </a:rPr>
              <a:t>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Так как известны диаметр и длина капилляра, разность давлений, то можно произвести расчёты на основании </a:t>
            </a:r>
            <a:r>
              <a:rPr lang="ru-RU" sz="2400" b="1" smtClean="0">
                <a:latin typeface="Times New Roman" pitchFamily="18" charset="0"/>
                <a:cs typeface="Times New Roman" pitchFamily="18" charset="0"/>
              </a:rPr>
              <a:t>закона Пуазейля</a:t>
            </a:r>
            <a:r>
              <a:rPr lang="ru-RU" sz="2400" smtClean="0">
                <a:latin typeface="Times New Roman" pitchFamily="18" charset="0"/>
                <a:cs typeface="Times New Roman" pitchFamily="18" charset="0"/>
              </a:rPr>
              <a:t>, согласно которому проходящий в секунду объём жидкости (секундный объёмный расход) прямо пропорционален перепаду давления на единицу длины трубы и четвертой степени её радиуса и обратно пропорционален коэффициенту вязкости жидкости.</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где </a:t>
            </a:r>
            <a:r>
              <a:rPr lang="ru-RU" sz="2400" b="1" i="1" smtClean="0">
                <a:latin typeface="Times New Roman" pitchFamily="18" charset="0"/>
                <a:cs typeface="Times New Roman" pitchFamily="18" charset="0"/>
              </a:rPr>
              <a:t>Q</a:t>
            </a:r>
            <a:r>
              <a:rPr lang="ru-RU" sz="2400" smtClean="0">
                <a:latin typeface="Times New Roman" pitchFamily="18" charset="0"/>
                <a:cs typeface="Times New Roman" pitchFamily="18" charset="0"/>
              </a:rPr>
              <a:t> - секундный расход жидкости, м</a:t>
            </a:r>
            <a:r>
              <a:rPr lang="ru-RU" sz="2400" baseline="30000" smtClean="0">
                <a:latin typeface="Times New Roman" pitchFamily="18" charset="0"/>
                <a:cs typeface="Times New Roman" pitchFamily="18" charset="0"/>
              </a:rPr>
              <a:t>3</a:t>
            </a:r>
            <a:r>
              <a:rPr lang="ru-RU" sz="2400" smtClean="0">
                <a:latin typeface="Times New Roman" pitchFamily="18" charset="0"/>
                <a:cs typeface="Times New Roman" pitchFamily="18" charset="0"/>
              </a:rPr>
              <a:t>/с;</a:t>
            </a:r>
            <a:br>
              <a:rPr lang="ru-RU" sz="2400" smtClean="0">
                <a:latin typeface="Times New Roman" pitchFamily="18" charset="0"/>
                <a:cs typeface="Times New Roman" pitchFamily="18" charset="0"/>
              </a:rPr>
            </a:br>
            <a:r>
              <a:rPr lang="ru-RU" sz="2400" b="1" i="1" smtClean="0">
                <a:latin typeface="Times New Roman" pitchFamily="18" charset="0"/>
                <a:cs typeface="Times New Roman" pitchFamily="18" charset="0"/>
              </a:rPr>
              <a:t>р</a:t>
            </a:r>
            <a:r>
              <a:rPr lang="ru-RU" sz="2400" b="1" i="1" baseline="-25000" smtClean="0">
                <a:latin typeface="Times New Roman" pitchFamily="18" charset="0"/>
                <a:cs typeface="Times New Roman" pitchFamily="18" charset="0"/>
              </a:rPr>
              <a:t>1</a:t>
            </a:r>
            <a:r>
              <a:rPr lang="ru-RU" sz="2400" b="1" i="1" smtClean="0">
                <a:latin typeface="Times New Roman" pitchFamily="18" charset="0"/>
                <a:cs typeface="Times New Roman" pitchFamily="18" charset="0"/>
              </a:rPr>
              <a:t> - р</a:t>
            </a:r>
            <a:r>
              <a:rPr lang="ru-RU" sz="2400" b="1" i="1" baseline="-25000" smtClean="0">
                <a:latin typeface="Times New Roman" pitchFamily="18" charset="0"/>
                <a:cs typeface="Times New Roman" pitchFamily="18" charset="0"/>
              </a:rPr>
              <a:t>2</a:t>
            </a:r>
            <a:r>
              <a:rPr lang="ru-RU" sz="2400" smtClean="0">
                <a:latin typeface="Times New Roman" pitchFamily="18" charset="0"/>
                <a:cs typeface="Times New Roman" pitchFamily="18" charset="0"/>
              </a:rPr>
              <a:t> = </a:t>
            </a:r>
            <a:r>
              <a:rPr lang="ru-RU" sz="2400" b="1" i="1" smtClean="0">
                <a:latin typeface="Times New Roman" pitchFamily="18" charset="0"/>
                <a:cs typeface="Times New Roman" pitchFamily="18" charset="0"/>
              </a:rPr>
              <a:t>∆р</a:t>
            </a:r>
            <a:r>
              <a:rPr lang="ru-RU" sz="2400" smtClean="0">
                <a:latin typeface="Times New Roman" pitchFamily="18" charset="0"/>
                <a:cs typeface="Times New Roman" pitchFamily="18" charset="0"/>
              </a:rPr>
              <a:t> - перепад давлений на концах капилляра, Па;</a:t>
            </a:r>
            <a:br>
              <a:rPr lang="ru-RU" sz="2400" smtClean="0">
                <a:latin typeface="Times New Roman" pitchFamily="18" charset="0"/>
                <a:cs typeface="Times New Roman" pitchFamily="18" charset="0"/>
              </a:rPr>
            </a:br>
            <a:r>
              <a:rPr lang="ru-RU" sz="2400" b="1" i="1" smtClean="0">
                <a:latin typeface="Times New Roman" pitchFamily="18" charset="0"/>
                <a:cs typeface="Times New Roman" pitchFamily="18" charset="0"/>
              </a:rPr>
              <a:t>R</a:t>
            </a:r>
            <a:r>
              <a:rPr lang="ru-RU" sz="2400" smtClean="0">
                <a:latin typeface="Times New Roman" pitchFamily="18" charset="0"/>
                <a:cs typeface="Times New Roman" pitchFamily="18" charset="0"/>
              </a:rPr>
              <a:t> - радиус капилляра, м;</a:t>
            </a:r>
            <a:br>
              <a:rPr lang="ru-RU" sz="2400" smtClean="0">
                <a:latin typeface="Times New Roman" pitchFamily="18" charset="0"/>
                <a:cs typeface="Times New Roman" pitchFamily="18" charset="0"/>
              </a:rPr>
            </a:br>
            <a:r>
              <a:rPr lang="ru-RU" sz="2400" b="1" i="1" smtClean="0">
                <a:latin typeface="Times New Roman" pitchFamily="18" charset="0"/>
                <a:cs typeface="Times New Roman" pitchFamily="18" charset="0"/>
              </a:rPr>
              <a:t>d</a:t>
            </a:r>
            <a:r>
              <a:rPr lang="ru-RU" sz="2400" smtClean="0">
                <a:latin typeface="Times New Roman" pitchFamily="18" charset="0"/>
                <a:cs typeface="Times New Roman" pitchFamily="18" charset="0"/>
              </a:rPr>
              <a:t> - диаметр капилляра, м;</a:t>
            </a:r>
            <a:br>
              <a:rPr lang="ru-RU" sz="2400" smtClean="0">
                <a:latin typeface="Times New Roman" pitchFamily="18" charset="0"/>
                <a:cs typeface="Times New Roman" pitchFamily="18" charset="0"/>
              </a:rPr>
            </a:br>
            <a:r>
              <a:rPr lang="ru-RU" sz="2400" b="1" i="1" smtClean="0">
                <a:latin typeface="Times New Roman" pitchFamily="18" charset="0"/>
                <a:cs typeface="Times New Roman" pitchFamily="18" charset="0"/>
              </a:rPr>
              <a:t>ƞ </a:t>
            </a:r>
            <a:r>
              <a:rPr lang="ru-RU" sz="2400" smtClean="0">
                <a:latin typeface="Times New Roman" pitchFamily="18" charset="0"/>
                <a:cs typeface="Times New Roman" pitchFamily="18" charset="0"/>
              </a:rPr>
              <a:t>- коэффициент динамической вязкости, Па/с;</a:t>
            </a:r>
            <a:br>
              <a:rPr lang="ru-RU" sz="2400" smtClean="0">
                <a:latin typeface="Times New Roman" pitchFamily="18" charset="0"/>
                <a:cs typeface="Times New Roman" pitchFamily="18" charset="0"/>
              </a:rPr>
            </a:br>
            <a:r>
              <a:rPr lang="ru-RU" sz="2400" b="1" i="1" smtClean="0">
                <a:latin typeface="Times New Roman" pitchFamily="18" charset="0"/>
                <a:cs typeface="Times New Roman" pitchFamily="18" charset="0"/>
              </a:rPr>
              <a:t>l</a:t>
            </a:r>
            <a:r>
              <a:rPr lang="ru-RU" sz="2400" smtClean="0">
                <a:latin typeface="Times New Roman" pitchFamily="18" charset="0"/>
                <a:cs typeface="Times New Roman" pitchFamily="18" charset="0"/>
              </a:rPr>
              <a:t> - длина капилляра, м.</a:t>
            </a:r>
          </a:p>
        </p:txBody>
      </p:sp>
      <p:sp>
        <p:nvSpPr>
          <p:cNvPr id="44035" name="Номер слайда 2"/>
          <p:cNvSpPr>
            <a:spLocks noGrp="1"/>
          </p:cNvSpPr>
          <p:nvPr>
            <p:ph type="sldNum" sz="quarter" idx="12"/>
          </p:nvPr>
        </p:nvSpPr>
        <p:spPr bwMode="auto">
          <a:noFill/>
          <a:ln>
            <a:miter lim="800000"/>
            <a:headEnd/>
            <a:tailEnd/>
          </a:ln>
        </p:spPr>
        <p:txBody>
          <a:bodyPr/>
          <a:lstStyle/>
          <a:p>
            <a:fld id="{17977BC2-DF84-466D-A626-5B90561AE590}" type="slidenum">
              <a:rPr lang="ru-RU" altLang="en-US"/>
              <a:pPr/>
              <a:t>10</a:t>
            </a:fld>
            <a:endParaRPr lang="ru-RU" altLang="en-US"/>
          </a:p>
        </p:txBody>
      </p:sp>
      <p:pic>
        <p:nvPicPr>
          <p:cNvPr id="44036" name="Picture 2" descr="D:\Скан для лек 4 Реальн газы Жижк Та тела\Формула Пуазейля.jpg"/>
          <p:cNvPicPr>
            <a:picLocks noChangeAspect="1" noChangeArrowheads="1"/>
          </p:cNvPicPr>
          <p:nvPr/>
        </p:nvPicPr>
        <p:blipFill>
          <a:blip r:embed="rId2" cstate="print"/>
          <a:srcRect/>
          <a:stretch>
            <a:fillRect/>
          </a:stretch>
        </p:blipFill>
        <p:spPr bwMode="auto">
          <a:xfrm>
            <a:off x="2298700" y="3055938"/>
            <a:ext cx="5033963" cy="90646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Номер слайда 2"/>
          <p:cNvSpPr>
            <a:spLocks noGrp="1"/>
          </p:cNvSpPr>
          <p:nvPr>
            <p:ph type="sldNum" sz="quarter" idx="12"/>
          </p:nvPr>
        </p:nvSpPr>
        <p:spPr/>
        <p:txBody>
          <a:bodyPr/>
          <a:lstStyle/>
          <a:p>
            <a:fld id="{909DF019-D2D4-4784-8D26-1843081E91AD}" type="slidenum">
              <a:rPr lang="ru-RU" altLang="en-US" smtClean="0"/>
              <a:pPr/>
              <a:t>11</a:t>
            </a:fld>
            <a:endParaRPr lang="ru-RU" altLang="en-US"/>
          </a:p>
        </p:txBody>
      </p:sp>
      <p:sp>
        <p:nvSpPr>
          <p:cNvPr id="4" name="Прямоугольник 3"/>
          <p:cNvSpPr/>
          <p:nvPr/>
        </p:nvSpPr>
        <p:spPr>
          <a:xfrm>
            <a:off x="621323" y="621323"/>
            <a:ext cx="8335108" cy="1938992"/>
          </a:xfrm>
          <a:prstGeom prst="rect">
            <a:avLst/>
          </a:prstGeom>
        </p:spPr>
        <p:txBody>
          <a:bodyPr wrap="square">
            <a:spAutoFit/>
          </a:bodyPr>
          <a:lstStyle/>
          <a:p>
            <a:r>
              <a:rPr lang="ru-RU" sz="2400" dirty="0">
                <a:latin typeface="Times New Roman" pitchFamily="18" charset="0"/>
                <a:cs typeface="Times New Roman" pitchFamily="18" charset="0"/>
              </a:rPr>
              <a:t>Динамическая вязкость </a:t>
            </a:r>
            <a:r>
              <a:rPr lang="ru-RU" sz="2400" dirty="0" err="1">
                <a:latin typeface="Times New Roman" pitchFamily="18" charset="0"/>
                <a:cs typeface="Times New Roman" pitchFamily="18" charset="0"/>
              </a:rPr>
              <a:t>η</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η</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Eta</a:t>
            </a:r>
            <a:r>
              <a:rPr lang="ru-RU" sz="2400" dirty="0">
                <a:latin typeface="Times New Roman" pitchFamily="18" charset="0"/>
                <a:cs typeface="Times New Roman" pitchFamily="18" charset="0"/>
              </a:rPr>
              <a:t>“) - это единица измерения вязкости или </a:t>
            </a:r>
            <a:r>
              <a:rPr lang="ru-RU" sz="2400" dirty="0" err="1">
                <a:latin typeface="Times New Roman" pitchFamily="18" charset="0"/>
                <a:cs typeface="Times New Roman" pitchFamily="18" charset="0"/>
              </a:rPr>
              <a:t>вязкотекучести</a:t>
            </a:r>
            <a:r>
              <a:rPr lang="ru-RU" sz="2400" dirty="0">
                <a:latin typeface="Times New Roman" pitchFamily="18" charset="0"/>
                <a:cs typeface="Times New Roman" pitchFamily="18" charset="0"/>
              </a:rPr>
              <a:t> жидкости (жидкость: жидкая, текучая субстанция). Чем выше значение параметра вязкость, тем более тягучая (вязкая) жидкость; чем меньше вязкость, тем он более жидкий (текучий).</a:t>
            </a:r>
          </a:p>
        </p:txBody>
      </p:sp>
      <p:sp>
        <p:nvSpPr>
          <p:cNvPr id="6" name="Прямоугольник 5"/>
          <p:cNvSpPr/>
          <p:nvPr/>
        </p:nvSpPr>
        <p:spPr>
          <a:xfrm>
            <a:off x="808892" y="2919046"/>
            <a:ext cx="8159262" cy="2308324"/>
          </a:xfrm>
          <a:prstGeom prst="rect">
            <a:avLst/>
          </a:prstGeom>
        </p:spPr>
        <p:txBody>
          <a:bodyPr wrap="square">
            <a:spAutoFit/>
          </a:bodyPr>
          <a:lstStyle/>
          <a:p>
            <a:r>
              <a:rPr lang="ru-RU" sz="2400" dirty="0">
                <a:latin typeface="Times New Roman" pitchFamily="18" charset="0"/>
                <a:cs typeface="Times New Roman" pitchFamily="18" charset="0"/>
              </a:rPr>
              <a:t>Наиболее распространены три метода измерения вязкости газов и жидкостей: по скорости падающего шара — закон Стокса; по расходу в капилляре – основано на законе </a:t>
            </a:r>
            <a:r>
              <a:rPr lang="ru-RU" sz="2400" dirty="0" err="1">
                <a:latin typeface="Times New Roman" pitchFamily="18" charset="0"/>
                <a:cs typeface="Times New Roman" pitchFamily="18" charset="0"/>
              </a:rPr>
              <a:t>Пуазейля</a:t>
            </a:r>
            <a:r>
              <a:rPr lang="ru-RU" sz="2400" dirty="0">
                <a:latin typeface="Times New Roman" pitchFamily="18" charset="0"/>
                <a:cs typeface="Times New Roman" pitchFamily="18" charset="0"/>
              </a:rPr>
              <a:t>; по вращающему моменту для </a:t>
            </a:r>
            <a:r>
              <a:rPr lang="ru-RU" sz="2400" dirty="0" err="1">
                <a:latin typeface="Times New Roman" pitchFamily="18" charset="0"/>
                <a:cs typeface="Times New Roman" pitchFamily="18" charset="0"/>
              </a:rPr>
              <a:t>соосных</a:t>
            </a:r>
            <a:r>
              <a:rPr lang="ru-RU" sz="2400" dirty="0">
                <a:latin typeface="Times New Roman" pitchFamily="18" charset="0"/>
                <a:cs typeface="Times New Roman" pitchFamily="18" charset="0"/>
              </a:rPr>
              <a:t> цилиндров — из закона течения жидкости между </a:t>
            </a:r>
            <a:r>
              <a:rPr lang="ru-RU" sz="2400" dirty="0" err="1">
                <a:latin typeface="Times New Roman" pitchFamily="18" charset="0"/>
                <a:cs typeface="Times New Roman" pitchFamily="18" charset="0"/>
              </a:rPr>
              <a:t>соосными</a:t>
            </a:r>
            <a:r>
              <a:rPr lang="ru-RU" sz="2400" dirty="0">
                <a:latin typeface="Times New Roman" pitchFamily="18" charset="0"/>
                <a:cs typeface="Times New Roman" pitchFamily="18" charset="0"/>
              </a:rPr>
              <a:t> цилиндрами (течение Тейлора).</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Номер слайда 2"/>
          <p:cNvSpPr>
            <a:spLocks noGrp="1"/>
          </p:cNvSpPr>
          <p:nvPr>
            <p:ph type="sldNum" sz="quarter" idx="12"/>
          </p:nvPr>
        </p:nvSpPr>
        <p:spPr/>
        <p:txBody>
          <a:bodyPr/>
          <a:lstStyle/>
          <a:p>
            <a:fld id="{909DF019-D2D4-4784-8D26-1843081E91AD}" type="slidenum">
              <a:rPr lang="ru-RU" altLang="en-US" smtClean="0"/>
              <a:pPr/>
              <a:t>12</a:t>
            </a:fld>
            <a:endParaRPr lang="ru-RU" altLang="en-US"/>
          </a:p>
        </p:txBody>
      </p:sp>
      <p:pic>
        <p:nvPicPr>
          <p:cNvPr id="104450" name="Picture 2"/>
          <p:cNvPicPr>
            <a:picLocks noChangeAspect="1" noChangeArrowheads="1"/>
          </p:cNvPicPr>
          <p:nvPr/>
        </p:nvPicPr>
        <p:blipFill>
          <a:blip r:embed="rId2" cstate="print"/>
          <a:srcRect/>
          <a:stretch>
            <a:fillRect/>
          </a:stretch>
        </p:blipFill>
        <p:spPr bwMode="auto">
          <a:xfrm>
            <a:off x="1752600" y="76200"/>
            <a:ext cx="5638800" cy="67056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Заголовок 1"/>
          <p:cNvSpPr>
            <a:spLocks noGrp="1"/>
          </p:cNvSpPr>
          <p:nvPr>
            <p:ph type="title"/>
          </p:nvPr>
        </p:nvSpPr>
        <p:spPr/>
        <p:txBody>
          <a:bodyPr/>
          <a:lstStyle/>
          <a:p>
            <a:r>
              <a:rPr lang="ru-RU" sz="3200" dirty="0" smtClean="0">
                <a:latin typeface="Times New Roman" pitchFamily="18" charset="0"/>
                <a:cs typeface="Times New Roman" pitchFamily="18" charset="0"/>
              </a:rPr>
              <a:t>2. Поверхностное натяжение</a:t>
            </a:r>
            <a:endParaRPr lang="ru-RU" sz="3200" dirty="0" smtClean="0"/>
          </a:p>
        </p:txBody>
      </p:sp>
      <p:sp>
        <p:nvSpPr>
          <p:cNvPr id="45059" name="Номер слайда 2"/>
          <p:cNvSpPr>
            <a:spLocks noGrp="1"/>
          </p:cNvSpPr>
          <p:nvPr>
            <p:ph type="sldNum" sz="quarter" idx="12"/>
          </p:nvPr>
        </p:nvSpPr>
        <p:spPr bwMode="auto">
          <a:noFill/>
          <a:ln>
            <a:miter lim="800000"/>
            <a:headEnd/>
            <a:tailEnd/>
          </a:ln>
        </p:spPr>
        <p:txBody>
          <a:bodyPr/>
          <a:lstStyle/>
          <a:p>
            <a:fld id="{6EFAA0C2-C452-4835-BF15-BA9F31789799}" type="slidenum">
              <a:rPr lang="ru-RU" altLang="en-US"/>
              <a:pPr/>
              <a:t>13</a:t>
            </a:fld>
            <a:endParaRPr lang="ru-RU" altLang="en-US"/>
          </a:p>
        </p:txBody>
      </p:sp>
      <p:sp>
        <p:nvSpPr>
          <p:cNvPr id="45060" name="Прямоугольник 3"/>
          <p:cNvSpPr>
            <a:spLocks noChangeArrowheads="1"/>
          </p:cNvSpPr>
          <p:nvPr/>
        </p:nvSpPr>
        <p:spPr bwMode="auto">
          <a:xfrm>
            <a:off x="581025" y="1233488"/>
            <a:ext cx="8156575" cy="3048000"/>
          </a:xfrm>
          <a:prstGeom prst="rect">
            <a:avLst/>
          </a:prstGeom>
          <a:noFill/>
          <a:ln w="9525">
            <a:noFill/>
            <a:miter lim="800000"/>
            <a:headEnd/>
            <a:tailEnd/>
          </a:ln>
        </p:spPr>
        <p:txBody>
          <a:bodyPr>
            <a:spAutoFit/>
          </a:bodyPr>
          <a:lstStyle/>
          <a:p>
            <a:pPr eaLnBrk="1" hangingPunct="1"/>
            <a:r>
              <a:rPr lang="ru-RU" sz="2400">
                <a:latin typeface="Times New Roman" pitchFamily="18" charset="0"/>
                <a:cs typeface="Times New Roman" pitchFamily="18" charset="0"/>
              </a:rPr>
              <a:t>Явление поверхностного натяжения мы наблюдаем каждый раз, когда вода медленно капает из водопроводного крана. Сначала мы видим тонкую прозрачную плёнку, которая растягивается под тяжестью воды. Но она не рвётся, а охватывает небольшое количество воды и образует капельку, падающую из крана. Её создают силы поверхностного натяжения, которые стягивают воду в маленькое подобие шара.</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Номер слайда 2"/>
          <p:cNvSpPr>
            <a:spLocks noGrp="1"/>
          </p:cNvSpPr>
          <p:nvPr>
            <p:ph type="sldNum" sz="quarter" idx="12"/>
          </p:nvPr>
        </p:nvSpPr>
        <p:spPr/>
        <p:txBody>
          <a:bodyPr/>
          <a:lstStyle/>
          <a:p>
            <a:fld id="{909DF019-D2D4-4784-8D26-1843081E91AD}" type="slidenum">
              <a:rPr lang="ru-RU" altLang="en-US" smtClean="0"/>
              <a:pPr/>
              <a:t>14</a:t>
            </a:fld>
            <a:endParaRPr lang="ru-RU" altLang="en-US"/>
          </a:p>
        </p:txBody>
      </p:sp>
      <p:pic>
        <p:nvPicPr>
          <p:cNvPr id="4" name="Picture 3" descr="D:\Скан для лек 4 Реальн газы Жижк Та тела\Рис пов натяж Монета в воде.jpg"/>
          <p:cNvPicPr>
            <a:picLocks noChangeAspect="1" noChangeArrowheads="1"/>
          </p:cNvPicPr>
          <p:nvPr/>
        </p:nvPicPr>
        <p:blipFill>
          <a:blip r:embed="rId2" cstate="print"/>
          <a:srcRect/>
          <a:stretch>
            <a:fillRect/>
          </a:stretch>
        </p:blipFill>
        <p:spPr bwMode="auto">
          <a:xfrm>
            <a:off x="847088" y="937846"/>
            <a:ext cx="7532959" cy="553329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ru-RU" sz="3200" smtClean="0">
                <a:latin typeface="Times New Roman" pitchFamily="18" charset="0"/>
                <a:cs typeface="Times New Roman" pitchFamily="18" charset="0"/>
              </a:rPr>
              <a:t/>
            </a:r>
            <a:br>
              <a:rPr lang="ru-RU" sz="3200" smtClean="0">
                <a:latin typeface="Times New Roman" pitchFamily="18" charset="0"/>
                <a:cs typeface="Times New Roman" pitchFamily="18" charset="0"/>
              </a:rPr>
            </a:br>
            <a:endParaRPr lang="ru-RU" sz="3200" smtClean="0">
              <a:latin typeface="Times New Roman" pitchFamily="18" charset="0"/>
              <a:cs typeface="Times New Roman" pitchFamily="18" charset="0"/>
            </a:endParaRPr>
          </a:p>
        </p:txBody>
      </p:sp>
      <p:pic>
        <p:nvPicPr>
          <p:cNvPr id="46083" name="Picture 7"/>
          <p:cNvPicPr>
            <a:picLocks noChangeAspect="1" noChangeArrowheads="1"/>
          </p:cNvPicPr>
          <p:nvPr/>
        </p:nvPicPr>
        <p:blipFill>
          <a:blip r:embed="rId2" cstate="print"/>
          <a:srcRect/>
          <a:stretch>
            <a:fillRect/>
          </a:stretch>
        </p:blipFill>
        <p:spPr bwMode="auto">
          <a:xfrm>
            <a:off x="4821238" y="2047875"/>
            <a:ext cx="461962" cy="315913"/>
          </a:xfrm>
          <a:prstGeom prst="rect">
            <a:avLst/>
          </a:prstGeom>
          <a:noFill/>
          <a:ln w="9525">
            <a:noFill/>
            <a:miter lim="800000"/>
            <a:headEnd/>
            <a:tailEnd/>
          </a:ln>
        </p:spPr>
      </p:pic>
      <p:pic>
        <p:nvPicPr>
          <p:cNvPr id="46084" name="Picture 2" descr="D:\Скан для лек 4 Реальн газы Жижк Та тела\Опред пов натяж.jpg"/>
          <p:cNvPicPr>
            <a:picLocks noChangeAspect="1" noChangeArrowheads="1"/>
          </p:cNvPicPr>
          <p:nvPr/>
        </p:nvPicPr>
        <p:blipFill>
          <a:blip r:embed="rId3" cstate="print"/>
          <a:srcRect/>
          <a:stretch>
            <a:fillRect/>
          </a:stretch>
        </p:blipFill>
        <p:spPr bwMode="auto">
          <a:xfrm>
            <a:off x="690563" y="1262063"/>
            <a:ext cx="7988300" cy="3325812"/>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p:nvPr>
        </p:nvSpPr>
        <p:spPr/>
        <p:txBody>
          <a:bodyPr/>
          <a:lstStyle/>
          <a:p>
            <a:endParaRPr lang="ru-RU" smtClean="0"/>
          </a:p>
        </p:txBody>
      </p:sp>
      <p:sp>
        <p:nvSpPr>
          <p:cNvPr id="47107" name="Номер слайда 2"/>
          <p:cNvSpPr>
            <a:spLocks noGrp="1"/>
          </p:cNvSpPr>
          <p:nvPr>
            <p:ph type="sldNum" sz="quarter" idx="12"/>
          </p:nvPr>
        </p:nvSpPr>
        <p:spPr bwMode="auto">
          <a:noFill/>
          <a:ln>
            <a:miter lim="800000"/>
            <a:headEnd/>
            <a:tailEnd/>
          </a:ln>
        </p:spPr>
        <p:txBody>
          <a:bodyPr/>
          <a:lstStyle/>
          <a:p>
            <a:fld id="{795C8370-6587-4B05-B45E-2F79B13A6D13}" type="slidenum">
              <a:rPr lang="ru-RU" altLang="en-US"/>
              <a:pPr/>
              <a:t>16</a:t>
            </a:fld>
            <a:endParaRPr lang="ru-RU" altLang="en-US"/>
          </a:p>
        </p:txBody>
      </p:sp>
      <p:pic>
        <p:nvPicPr>
          <p:cNvPr id="47108" name="Picture 2" descr="D:\Скан для лек 4 Реальн газы Жижк Та тела\Табл данных поверх натяж.jpg"/>
          <p:cNvPicPr>
            <a:picLocks noChangeAspect="1" noChangeArrowheads="1"/>
          </p:cNvPicPr>
          <p:nvPr/>
        </p:nvPicPr>
        <p:blipFill>
          <a:blip r:embed="rId2" cstate="print"/>
          <a:srcRect/>
          <a:stretch>
            <a:fillRect/>
          </a:stretch>
        </p:blipFill>
        <p:spPr bwMode="auto">
          <a:xfrm>
            <a:off x="284817" y="820616"/>
            <a:ext cx="8407252" cy="3710354"/>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Номер слайда 2"/>
          <p:cNvSpPr>
            <a:spLocks noGrp="1"/>
          </p:cNvSpPr>
          <p:nvPr>
            <p:ph type="sldNum" sz="quarter" idx="12"/>
          </p:nvPr>
        </p:nvSpPr>
        <p:spPr/>
        <p:txBody>
          <a:bodyPr/>
          <a:lstStyle/>
          <a:p>
            <a:fld id="{909DF019-D2D4-4784-8D26-1843081E91AD}" type="slidenum">
              <a:rPr lang="ru-RU" altLang="en-US" smtClean="0"/>
              <a:pPr/>
              <a:t>17</a:t>
            </a:fld>
            <a:endParaRPr lang="ru-RU" altLang="en-US"/>
          </a:p>
        </p:txBody>
      </p:sp>
      <p:pic>
        <p:nvPicPr>
          <p:cNvPr id="97282" name="Picture 2"/>
          <p:cNvPicPr>
            <a:picLocks noChangeAspect="1" noChangeArrowheads="1"/>
          </p:cNvPicPr>
          <p:nvPr/>
        </p:nvPicPr>
        <p:blipFill>
          <a:blip r:embed="rId2" cstate="print"/>
          <a:srcRect/>
          <a:stretch>
            <a:fillRect/>
          </a:stretch>
        </p:blipFill>
        <p:spPr bwMode="auto">
          <a:xfrm>
            <a:off x="42096" y="2414954"/>
            <a:ext cx="9008042" cy="203981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Номер слайда 2"/>
          <p:cNvSpPr>
            <a:spLocks noGrp="1"/>
          </p:cNvSpPr>
          <p:nvPr>
            <p:ph type="sldNum" sz="quarter" idx="12"/>
          </p:nvPr>
        </p:nvSpPr>
        <p:spPr/>
        <p:txBody>
          <a:bodyPr/>
          <a:lstStyle/>
          <a:p>
            <a:fld id="{909DF019-D2D4-4784-8D26-1843081E91AD}" type="slidenum">
              <a:rPr lang="ru-RU" altLang="en-US" smtClean="0"/>
              <a:pPr/>
              <a:t>18</a:t>
            </a:fld>
            <a:endParaRPr lang="ru-RU" altLang="en-US"/>
          </a:p>
        </p:txBody>
      </p:sp>
      <p:pic>
        <p:nvPicPr>
          <p:cNvPr id="94210" name="Picture 2"/>
          <p:cNvPicPr>
            <a:picLocks noChangeAspect="1" noChangeArrowheads="1"/>
          </p:cNvPicPr>
          <p:nvPr/>
        </p:nvPicPr>
        <p:blipFill>
          <a:blip r:embed="rId2" cstate="print"/>
          <a:srcRect/>
          <a:stretch>
            <a:fillRect/>
          </a:stretch>
        </p:blipFill>
        <p:spPr bwMode="auto">
          <a:xfrm>
            <a:off x="595313" y="447675"/>
            <a:ext cx="7953375" cy="596265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Номер слайда 2"/>
          <p:cNvSpPr>
            <a:spLocks noGrp="1"/>
          </p:cNvSpPr>
          <p:nvPr>
            <p:ph type="sldNum" sz="quarter" idx="12"/>
          </p:nvPr>
        </p:nvSpPr>
        <p:spPr/>
        <p:txBody>
          <a:bodyPr/>
          <a:lstStyle/>
          <a:p>
            <a:fld id="{909DF019-D2D4-4784-8D26-1843081E91AD}" type="slidenum">
              <a:rPr lang="ru-RU" altLang="en-US" smtClean="0"/>
              <a:pPr/>
              <a:t>19</a:t>
            </a:fld>
            <a:endParaRPr lang="ru-RU" altLang="en-US"/>
          </a:p>
        </p:txBody>
      </p:sp>
      <p:pic>
        <p:nvPicPr>
          <p:cNvPr id="95234" name="Picture 2"/>
          <p:cNvPicPr>
            <a:picLocks noChangeAspect="1" noChangeArrowheads="1"/>
          </p:cNvPicPr>
          <p:nvPr/>
        </p:nvPicPr>
        <p:blipFill>
          <a:blip r:embed="rId2" cstate="print"/>
          <a:srcRect/>
          <a:stretch>
            <a:fillRect/>
          </a:stretch>
        </p:blipFill>
        <p:spPr bwMode="auto">
          <a:xfrm>
            <a:off x="614363" y="952500"/>
            <a:ext cx="7915275" cy="49530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a:spLocks noChangeArrowheads="1"/>
          </p:cNvSpPr>
          <p:nvPr/>
        </p:nvSpPr>
        <p:spPr bwMode="auto">
          <a:xfrm>
            <a:off x="395288" y="404813"/>
            <a:ext cx="8207375" cy="5632311"/>
          </a:xfrm>
          <a:prstGeom prst="rect">
            <a:avLst/>
          </a:prstGeom>
          <a:noFill/>
          <a:ln w="9525">
            <a:noFill/>
            <a:miter lim="800000"/>
            <a:headEnd/>
            <a:tailEnd/>
          </a:ln>
        </p:spPr>
        <p:txBody>
          <a:bodyPr>
            <a:spAutoFit/>
          </a:bodyPr>
          <a:lstStyle/>
          <a:p>
            <a:pPr marL="342900" indent="-342900" algn="ctr" eaLnBrk="1" hangingPunct="1">
              <a:lnSpc>
                <a:spcPct val="150000"/>
              </a:lnSpc>
            </a:pPr>
            <a:r>
              <a:rPr lang="ru-RU" altLang="ru-RU" sz="3200" dirty="0" smtClean="0">
                <a:latin typeface="Times New Roman" pitchFamily="18" charset="0"/>
                <a:cs typeface="Times New Roman" pitchFamily="18" charset="0"/>
              </a:rPr>
              <a:t>Содержание</a:t>
            </a:r>
          </a:p>
          <a:p>
            <a:pPr marL="342900" indent="-342900" algn="ctr" eaLnBrk="1" hangingPunct="1">
              <a:lnSpc>
                <a:spcPct val="150000"/>
              </a:lnSpc>
            </a:pPr>
            <a:endParaRPr lang="ru-RU" altLang="ru-RU" sz="3200" dirty="0" smtClean="0">
              <a:latin typeface="Times New Roman" pitchFamily="18" charset="0"/>
              <a:cs typeface="Times New Roman" pitchFamily="18" charset="0"/>
            </a:endParaRPr>
          </a:p>
          <a:p>
            <a:pPr marL="342900" indent="-342900" algn="ctr" eaLnBrk="1" hangingPunct="1">
              <a:lnSpc>
                <a:spcPct val="150000"/>
              </a:lnSpc>
            </a:pPr>
            <a:r>
              <a:rPr lang="ru-RU" altLang="ru-RU" sz="3200" dirty="0" smtClean="0">
                <a:latin typeface="Times New Roman" pitchFamily="18" charset="0"/>
                <a:cs typeface="Times New Roman" pitchFamily="18" charset="0"/>
              </a:rPr>
              <a:t>Опыты по свойствам жидкости</a:t>
            </a:r>
            <a:endParaRPr lang="ru-RU" altLang="ru-RU" sz="3200" dirty="0">
              <a:latin typeface="Times New Roman" pitchFamily="18" charset="0"/>
              <a:cs typeface="Times New Roman" pitchFamily="18" charset="0"/>
            </a:endParaRPr>
          </a:p>
          <a:p>
            <a:pPr marL="342900" indent="-342900" eaLnBrk="1" hangingPunct="1">
              <a:lnSpc>
                <a:spcPct val="150000"/>
              </a:lnSpc>
            </a:pPr>
            <a:r>
              <a:rPr lang="ru-RU" sz="3200" dirty="0" smtClean="0">
                <a:latin typeface="Times New Roman" pitchFamily="18" charset="0"/>
                <a:cs typeface="Times New Roman" pitchFamily="18" charset="0"/>
              </a:rPr>
              <a:t>1. Вязкость</a:t>
            </a:r>
            <a:endParaRPr lang="ru-RU" altLang="ru-RU" sz="3200" dirty="0">
              <a:latin typeface="Times New Roman" pitchFamily="18" charset="0"/>
              <a:cs typeface="Times New Roman" pitchFamily="18" charset="0"/>
            </a:endParaRPr>
          </a:p>
          <a:p>
            <a:pPr marL="342900" indent="-342900" eaLnBrk="1" hangingPunct="1">
              <a:lnSpc>
                <a:spcPct val="150000"/>
              </a:lnSpc>
            </a:pPr>
            <a:r>
              <a:rPr lang="ru-RU" sz="3200" dirty="0" smtClean="0">
                <a:latin typeface="Times New Roman" pitchFamily="18" charset="0"/>
                <a:cs typeface="Times New Roman" pitchFamily="18" charset="0"/>
              </a:rPr>
              <a:t>2. Поверхностное натяжение</a:t>
            </a:r>
          </a:p>
          <a:p>
            <a:pPr marL="342900" indent="-342900" eaLnBrk="1" hangingPunct="1">
              <a:lnSpc>
                <a:spcPct val="150000"/>
              </a:lnSpc>
            </a:pPr>
            <a:r>
              <a:rPr lang="ru-RU" sz="3200" dirty="0" smtClean="0">
                <a:latin typeface="Times New Roman" pitchFamily="18" charset="0"/>
                <a:cs typeface="Times New Roman" pitchFamily="18" charset="0"/>
              </a:rPr>
              <a:t>3. Капиллярный эффект</a:t>
            </a:r>
          </a:p>
          <a:p>
            <a:pPr marL="342900" indent="-342900" eaLnBrk="1" hangingPunct="1">
              <a:lnSpc>
                <a:spcPct val="150000"/>
              </a:lnSpc>
            </a:pPr>
            <a:endParaRPr lang="ru-RU" altLang="ru-RU" sz="2800" dirty="0">
              <a:latin typeface="Times New Roman" pitchFamily="18" charset="0"/>
              <a:cs typeface="Times New Roman" pitchFamily="18" charset="0"/>
            </a:endParaRPr>
          </a:p>
          <a:p>
            <a:pPr marL="342900" indent="-342900" eaLnBrk="1" hangingPunct="1">
              <a:lnSpc>
                <a:spcPct val="150000"/>
              </a:lnSpc>
            </a:pPr>
            <a:endParaRPr lang="ru-RU" alt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Номер слайда 2"/>
          <p:cNvSpPr>
            <a:spLocks noGrp="1"/>
          </p:cNvSpPr>
          <p:nvPr>
            <p:ph type="sldNum" sz="quarter" idx="12"/>
          </p:nvPr>
        </p:nvSpPr>
        <p:spPr/>
        <p:txBody>
          <a:bodyPr/>
          <a:lstStyle/>
          <a:p>
            <a:fld id="{909DF019-D2D4-4784-8D26-1843081E91AD}" type="slidenum">
              <a:rPr lang="ru-RU" altLang="en-US" smtClean="0"/>
              <a:pPr/>
              <a:t>20</a:t>
            </a:fld>
            <a:endParaRPr lang="ru-RU" altLang="en-US"/>
          </a:p>
        </p:txBody>
      </p:sp>
      <p:pic>
        <p:nvPicPr>
          <p:cNvPr id="96258" name="Picture 2"/>
          <p:cNvPicPr>
            <a:picLocks noChangeAspect="1" noChangeArrowheads="1"/>
          </p:cNvPicPr>
          <p:nvPr/>
        </p:nvPicPr>
        <p:blipFill>
          <a:blip r:embed="rId2" cstate="print"/>
          <a:srcRect/>
          <a:stretch>
            <a:fillRect/>
          </a:stretch>
        </p:blipFill>
        <p:spPr bwMode="auto">
          <a:xfrm>
            <a:off x="1101969" y="249797"/>
            <a:ext cx="6764215" cy="6528117"/>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Заголовок 1"/>
          <p:cNvSpPr>
            <a:spLocks noGrp="1"/>
          </p:cNvSpPr>
          <p:nvPr>
            <p:ph type="title"/>
          </p:nvPr>
        </p:nvSpPr>
        <p:spPr/>
        <p:txBody>
          <a:bodyPr/>
          <a:lstStyle/>
          <a:p>
            <a:r>
              <a:rPr lang="ru-RU" sz="3200" dirty="0" smtClean="0">
                <a:latin typeface="Times New Roman" pitchFamily="18" charset="0"/>
                <a:cs typeface="Times New Roman" pitchFamily="18" charset="0"/>
              </a:rPr>
              <a:t>3. Капиллярный эффект</a:t>
            </a:r>
          </a:p>
        </p:txBody>
      </p:sp>
      <p:sp>
        <p:nvSpPr>
          <p:cNvPr id="50179" name="Номер слайда 2"/>
          <p:cNvSpPr>
            <a:spLocks noGrp="1"/>
          </p:cNvSpPr>
          <p:nvPr>
            <p:ph type="sldNum" sz="quarter" idx="12"/>
          </p:nvPr>
        </p:nvSpPr>
        <p:spPr bwMode="auto">
          <a:noFill/>
          <a:ln>
            <a:miter lim="800000"/>
            <a:headEnd/>
            <a:tailEnd/>
          </a:ln>
        </p:spPr>
        <p:txBody>
          <a:bodyPr/>
          <a:lstStyle/>
          <a:p>
            <a:fld id="{8224A405-AECF-495C-9CBF-E4CC5B538A70}" type="slidenum">
              <a:rPr lang="ru-RU" altLang="en-US"/>
              <a:pPr/>
              <a:t>21</a:t>
            </a:fld>
            <a:endParaRPr lang="ru-RU" altLang="en-US"/>
          </a:p>
        </p:txBody>
      </p:sp>
      <p:sp>
        <p:nvSpPr>
          <p:cNvPr id="50180" name="Прямоугольник 3"/>
          <p:cNvSpPr>
            <a:spLocks noChangeArrowheads="1"/>
          </p:cNvSpPr>
          <p:nvPr/>
        </p:nvSpPr>
        <p:spPr bwMode="auto">
          <a:xfrm>
            <a:off x="377825" y="1582738"/>
            <a:ext cx="6537325" cy="4154487"/>
          </a:xfrm>
          <a:prstGeom prst="rect">
            <a:avLst/>
          </a:prstGeom>
          <a:noFill/>
          <a:ln w="9525">
            <a:noFill/>
            <a:miter lim="800000"/>
            <a:headEnd/>
            <a:tailEnd/>
          </a:ln>
        </p:spPr>
        <p:txBody>
          <a:bodyPr>
            <a:spAutoFit/>
          </a:bodyPr>
          <a:lstStyle/>
          <a:p>
            <a:pPr eaLnBrk="1" hangingPunct="1"/>
            <a:r>
              <a:rPr lang="ru-RU" sz="2400" dirty="0">
                <a:latin typeface="Times New Roman" pitchFamily="18" charset="0"/>
                <a:cs typeface="Times New Roman" pitchFamily="18" charset="0"/>
              </a:rPr>
              <a:t>Ещё одна интересная особенность жидкости - </a:t>
            </a:r>
            <a:r>
              <a:rPr lang="ru-RU" sz="2400" b="1" i="1" dirty="0">
                <a:latin typeface="Times New Roman" pitchFamily="18" charset="0"/>
                <a:cs typeface="Times New Roman" pitchFamily="18" charset="0"/>
              </a:rPr>
              <a:t>капиллярный эффект</a:t>
            </a:r>
            <a:r>
              <a:rPr lang="ru-RU" sz="2400" dirty="0">
                <a:latin typeface="Times New Roman" pitchFamily="18" charset="0"/>
                <a:cs typeface="Times New Roman" pitchFamily="18" charset="0"/>
              </a:rPr>
              <a:t>. Так называют её способность изменять свой уровень в трубках, узких сосудах, пористых телах.</a:t>
            </a:r>
          </a:p>
          <a:p>
            <a:pPr eaLnBrk="1" hangingPunct="1"/>
            <a:r>
              <a:rPr lang="ru-RU" sz="2400" dirty="0">
                <a:latin typeface="Times New Roman" pitchFamily="18" charset="0"/>
                <a:cs typeface="Times New Roman" pitchFamily="18" charset="0"/>
              </a:rPr>
              <a:t>Если опустить узкую стеклянную трубку (капилляр) в воду, то можно увидеть, как поднимается в ней водяной столбик. Чем уже трубка, тем выше столбик воды. Если опустить такую же трубку в жидкую ртуть, то высота столбика ртути окажется ниже уровня жидкости в сосуде.</a:t>
            </a:r>
          </a:p>
        </p:txBody>
      </p:sp>
      <p:pic>
        <p:nvPicPr>
          <p:cNvPr id="50181" name="Picture 2" descr="D:\Скан для лек 4 Реальн газы Жижк Та тела\Капилярность.jpg"/>
          <p:cNvPicPr>
            <a:picLocks noChangeAspect="1" noChangeArrowheads="1"/>
          </p:cNvPicPr>
          <p:nvPr/>
        </p:nvPicPr>
        <p:blipFill>
          <a:blip r:embed="rId2" cstate="print"/>
          <a:srcRect/>
          <a:stretch>
            <a:fillRect/>
          </a:stretch>
        </p:blipFill>
        <p:spPr bwMode="auto">
          <a:xfrm>
            <a:off x="6819900" y="2705100"/>
            <a:ext cx="2228850" cy="29146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Номер слайда 2"/>
          <p:cNvSpPr>
            <a:spLocks noGrp="1"/>
          </p:cNvSpPr>
          <p:nvPr>
            <p:ph type="sldNum" sz="quarter" idx="12"/>
          </p:nvPr>
        </p:nvSpPr>
        <p:spPr/>
        <p:txBody>
          <a:bodyPr/>
          <a:lstStyle/>
          <a:p>
            <a:fld id="{909DF019-D2D4-4784-8D26-1843081E91AD}" type="slidenum">
              <a:rPr lang="ru-RU" altLang="en-US" smtClean="0"/>
              <a:pPr/>
              <a:t>22</a:t>
            </a:fld>
            <a:endParaRPr lang="ru-RU" altLang="en-US"/>
          </a:p>
        </p:txBody>
      </p:sp>
      <p:pic>
        <p:nvPicPr>
          <p:cNvPr id="98306" name="Picture 2"/>
          <p:cNvPicPr>
            <a:picLocks noChangeAspect="1" noChangeArrowheads="1"/>
          </p:cNvPicPr>
          <p:nvPr/>
        </p:nvPicPr>
        <p:blipFill>
          <a:blip r:embed="rId2" cstate="print"/>
          <a:srcRect/>
          <a:stretch>
            <a:fillRect/>
          </a:stretch>
        </p:blipFill>
        <p:spPr bwMode="auto">
          <a:xfrm>
            <a:off x="1008185" y="1655168"/>
            <a:ext cx="7291754" cy="3179610"/>
          </a:xfrm>
          <a:prstGeom prst="rect">
            <a:avLst/>
          </a:prstGeom>
          <a:noFill/>
          <a:ln w="9525">
            <a:noFill/>
            <a:miter lim="800000"/>
            <a:headEnd/>
            <a:tailEnd/>
          </a:ln>
          <a:effectLst/>
        </p:spPr>
      </p:pic>
      <p:pic>
        <p:nvPicPr>
          <p:cNvPr id="98307" name="Picture 3"/>
          <p:cNvPicPr>
            <a:picLocks noChangeAspect="1" noChangeArrowheads="1"/>
          </p:cNvPicPr>
          <p:nvPr/>
        </p:nvPicPr>
        <p:blipFill>
          <a:blip r:embed="rId3" cstate="print"/>
          <a:srcRect/>
          <a:stretch>
            <a:fillRect/>
          </a:stretch>
        </p:blipFill>
        <p:spPr bwMode="auto">
          <a:xfrm>
            <a:off x="457199" y="243988"/>
            <a:ext cx="8546123" cy="1369268"/>
          </a:xfrm>
          <a:prstGeom prst="rect">
            <a:avLst/>
          </a:prstGeom>
          <a:noFill/>
          <a:ln w="9525">
            <a:noFill/>
            <a:miter lim="800000"/>
            <a:headEnd/>
            <a:tailEnd/>
          </a:ln>
          <a:effectLst/>
        </p:spPr>
      </p:pic>
      <p:pic>
        <p:nvPicPr>
          <p:cNvPr id="98308" name="Picture 4"/>
          <p:cNvPicPr>
            <a:picLocks noChangeAspect="1" noChangeArrowheads="1"/>
          </p:cNvPicPr>
          <p:nvPr/>
        </p:nvPicPr>
        <p:blipFill>
          <a:blip r:embed="rId4" cstate="print"/>
          <a:srcRect/>
          <a:stretch>
            <a:fillRect/>
          </a:stretch>
        </p:blipFill>
        <p:spPr bwMode="auto">
          <a:xfrm>
            <a:off x="545597" y="4947138"/>
            <a:ext cx="8164648" cy="1711569"/>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оловок 1"/>
          <p:cNvSpPr>
            <a:spLocks noGrp="1"/>
          </p:cNvSpPr>
          <p:nvPr>
            <p:ph type="title"/>
          </p:nvPr>
        </p:nvSpPr>
        <p:spPr/>
        <p:txBody>
          <a:bodyPr/>
          <a:lstStyle/>
          <a:p>
            <a:endParaRPr lang="ru-RU" smtClean="0"/>
          </a:p>
        </p:txBody>
      </p:sp>
      <p:sp>
        <p:nvSpPr>
          <p:cNvPr id="51203" name="Номер слайда 2"/>
          <p:cNvSpPr>
            <a:spLocks noGrp="1"/>
          </p:cNvSpPr>
          <p:nvPr>
            <p:ph type="sldNum" sz="quarter" idx="12"/>
          </p:nvPr>
        </p:nvSpPr>
        <p:spPr bwMode="auto">
          <a:noFill/>
          <a:ln>
            <a:miter lim="800000"/>
            <a:headEnd/>
            <a:tailEnd/>
          </a:ln>
        </p:spPr>
        <p:txBody>
          <a:bodyPr/>
          <a:lstStyle/>
          <a:p>
            <a:fld id="{04AD0E86-8F6C-458D-8682-EE7A08F1CC96}" type="slidenum">
              <a:rPr lang="ru-RU" altLang="en-US"/>
              <a:pPr/>
              <a:t>23</a:t>
            </a:fld>
            <a:endParaRPr lang="ru-RU" altLang="en-US"/>
          </a:p>
        </p:txBody>
      </p:sp>
      <p:pic>
        <p:nvPicPr>
          <p:cNvPr id="51204" name="Picture 2" descr="D:\Скан для лек 4 Реальн газы Жижк Та тела\Вывод формулы поверхн.jpg"/>
          <p:cNvPicPr>
            <a:picLocks noChangeAspect="1" noChangeArrowheads="1"/>
          </p:cNvPicPr>
          <p:nvPr/>
        </p:nvPicPr>
        <p:blipFill>
          <a:blip r:embed="rId2" cstate="print"/>
          <a:srcRect/>
          <a:stretch>
            <a:fillRect/>
          </a:stretch>
        </p:blipFill>
        <p:spPr bwMode="auto">
          <a:xfrm>
            <a:off x="285750" y="363538"/>
            <a:ext cx="8786813" cy="62833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Номер слайда 2"/>
          <p:cNvSpPr>
            <a:spLocks noGrp="1"/>
          </p:cNvSpPr>
          <p:nvPr>
            <p:ph type="sldNum" sz="quarter" idx="12"/>
          </p:nvPr>
        </p:nvSpPr>
        <p:spPr/>
        <p:txBody>
          <a:bodyPr/>
          <a:lstStyle/>
          <a:p>
            <a:fld id="{909DF019-D2D4-4784-8D26-1843081E91AD}" type="slidenum">
              <a:rPr lang="ru-RU" altLang="en-US" smtClean="0"/>
              <a:pPr/>
              <a:t>24</a:t>
            </a:fld>
            <a:endParaRPr lang="ru-RU" altLang="en-US"/>
          </a:p>
        </p:txBody>
      </p:sp>
      <p:pic>
        <p:nvPicPr>
          <p:cNvPr id="100354" name="Picture 2"/>
          <p:cNvPicPr>
            <a:picLocks noChangeAspect="1" noChangeArrowheads="1"/>
          </p:cNvPicPr>
          <p:nvPr/>
        </p:nvPicPr>
        <p:blipFill>
          <a:blip r:embed="rId2" cstate="print"/>
          <a:srcRect/>
          <a:stretch>
            <a:fillRect/>
          </a:stretch>
        </p:blipFill>
        <p:spPr bwMode="auto">
          <a:xfrm>
            <a:off x="621323" y="2605089"/>
            <a:ext cx="8253046" cy="1325698"/>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3579934" y="1534258"/>
            <a:ext cx="1257300" cy="9525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Заголовок 1"/>
          <p:cNvSpPr>
            <a:spLocks noGrp="1"/>
          </p:cNvSpPr>
          <p:nvPr>
            <p:ph type="title"/>
          </p:nvPr>
        </p:nvSpPr>
        <p:spPr/>
        <p:txBody>
          <a:bodyPr/>
          <a:lstStyle/>
          <a:p>
            <a:endParaRPr lang="ru-RU" smtClean="0"/>
          </a:p>
        </p:txBody>
      </p:sp>
      <p:sp>
        <p:nvSpPr>
          <p:cNvPr id="52227" name="Номер слайда 2"/>
          <p:cNvSpPr>
            <a:spLocks noGrp="1"/>
          </p:cNvSpPr>
          <p:nvPr>
            <p:ph type="sldNum" sz="quarter" idx="12"/>
          </p:nvPr>
        </p:nvSpPr>
        <p:spPr bwMode="auto">
          <a:noFill/>
          <a:ln>
            <a:miter lim="800000"/>
            <a:headEnd/>
            <a:tailEnd/>
          </a:ln>
        </p:spPr>
        <p:txBody>
          <a:bodyPr/>
          <a:lstStyle/>
          <a:p>
            <a:fld id="{8DAFAECF-7EC8-408B-A27A-A40AE288B6A7}" type="slidenum">
              <a:rPr lang="ru-RU" altLang="en-US"/>
              <a:pPr/>
              <a:t>25</a:t>
            </a:fld>
            <a:endParaRPr lang="ru-RU" altLang="en-US"/>
          </a:p>
        </p:txBody>
      </p:sp>
      <p:sp>
        <p:nvSpPr>
          <p:cNvPr id="52228" name="Прямоугольник 3"/>
          <p:cNvSpPr>
            <a:spLocks noChangeArrowheads="1"/>
          </p:cNvSpPr>
          <p:nvPr/>
        </p:nvSpPr>
        <p:spPr bwMode="auto">
          <a:xfrm>
            <a:off x="536575" y="1166813"/>
            <a:ext cx="8288338" cy="3785652"/>
          </a:xfrm>
          <a:prstGeom prst="rect">
            <a:avLst/>
          </a:prstGeom>
          <a:noFill/>
          <a:ln w="9525">
            <a:noFill/>
            <a:miter lim="800000"/>
            <a:headEnd/>
            <a:tailEnd/>
          </a:ln>
        </p:spPr>
        <p:txBody>
          <a:bodyPr>
            <a:spAutoFit/>
          </a:bodyPr>
          <a:lstStyle/>
          <a:p>
            <a:pPr eaLnBrk="1" hangingPunct="1"/>
            <a:r>
              <a:rPr lang="ru-RU" sz="2400" dirty="0">
                <a:latin typeface="Times New Roman" pitchFamily="18" charset="0"/>
                <a:cs typeface="Times New Roman" pitchFamily="18" charset="0"/>
              </a:rPr>
              <a:t>Жидкость в капиллярах способна подниматься по узкому каналу (капилляру) только в том случае, если она смачивает его стенки. Так происходит в грунте, песке, стеклянных трубках, по которым легко поднимается влага. По этой же причине пропитывается керосином фитиль в керосиновой лампе, полотенце впитывает влагу от мокрых рук, происходят различные химические процессы. В растениях по капиллярам поступают к листьям питательные вещества и </a:t>
            </a:r>
            <a:r>
              <a:rPr lang="ru-RU" sz="2400" dirty="0" smtClean="0">
                <a:latin typeface="Times New Roman" pitchFamily="18" charset="0"/>
                <a:cs typeface="Times New Roman" pitchFamily="18" charset="0"/>
              </a:rPr>
              <a:t>влага, </a:t>
            </a:r>
            <a:r>
              <a:rPr lang="ru-RU" sz="2400" dirty="0" smtClean="0">
                <a:latin typeface="Times New Roman" pitchFamily="18" charset="0"/>
                <a:cs typeface="Times New Roman" pitchFamily="18" charset="0"/>
              </a:rPr>
              <a:t> которая </a:t>
            </a:r>
            <a:r>
              <a:rPr lang="ru-RU" sz="2400" dirty="0" smtClean="0">
                <a:latin typeface="Times New Roman" pitchFamily="18" charset="0"/>
                <a:cs typeface="Times New Roman" pitchFamily="18" charset="0"/>
              </a:rPr>
              <a:t>позволяет корням растений всасывать воду из почвы и направлять ее к листьям. </a:t>
            </a:r>
            <a:endParaRPr lang="ru-RU" sz="2400" dirty="0" smtClean="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eaLnBrk="1" hangingPunct="1"/>
            <a:r>
              <a:rPr lang="ru-RU" sz="2400" dirty="0" smtClean="0">
                <a:latin typeface="Times New Roman" pitchFamily="18" charset="0"/>
                <a:cs typeface="Times New Roman" pitchFamily="18" charset="0"/>
              </a:rPr>
              <a:t>Благодаря капиллярному эффекту возможна жизнедеятельность живых организмов.</a:t>
            </a:r>
            <a:endParaRPr lang="ru-RU" sz="2400"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909DF019-D2D4-4784-8D26-1843081E91AD}" type="slidenum">
              <a:rPr lang="ru-RU" altLang="en-US" smtClean="0"/>
              <a:pPr/>
              <a:t>26</a:t>
            </a:fld>
            <a:endParaRPr lang="ru-RU" altLang="en-US"/>
          </a:p>
        </p:txBody>
      </p:sp>
      <p:pic>
        <p:nvPicPr>
          <p:cNvPr id="1026" name="Picture 2"/>
          <p:cNvPicPr>
            <a:picLocks noChangeAspect="1" noChangeArrowheads="1"/>
          </p:cNvPicPr>
          <p:nvPr/>
        </p:nvPicPr>
        <p:blipFill>
          <a:blip r:embed="rId2" cstate="print"/>
          <a:srcRect/>
          <a:stretch>
            <a:fillRect/>
          </a:stretch>
        </p:blipFill>
        <p:spPr bwMode="auto">
          <a:xfrm>
            <a:off x="814917" y="1546094"/>
            <a:ext cx="7156775" cy="3963752"/>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На </a:t>
            </a:r>
            <a:r>
              <a:rPr lang="ru-RU" sz="2400" dirty="0" smtClean="0">
                <a:latin typeface="Times New Roman" pitchFamily="18" charset="0"/>
                <a:cs typeface="Times New Roman" pitchFamily="18" charset="0"/>
              </a:rPr>
              <a:t>поверхность жидкости в капилляре действует сила поверхностного натяжения, которая будет являться равнодействующей сил, действующих на молекулы поверхностного слоя, прилегающие к стенке сосуда, для смачивающих жидкостей будет направлена наружу (вверх), а для </a:t>
            </a:r>
            <a:r>
              <a:rPr lang="ru-RU" sz="2400" dirty="0" err="1" smtClean="0">
                <a:latin typeface="Times New Roman" pitchFamily="18" charset="0"/>
                <a:cs typeface="Times New Roman" pitchFamily="18" charset="0"/>
              </a:rPr>
              <a:t>несмачивающих</a:t>
            </a:r>
            <a:r>
              <a:rPr lang="ru-RU" sz="2400" dirty="0" smtClean="0">
                <a:latin typeface="Times New Roman" pitchFamily="18" charset="0"/>
                <a:cs typeface="Times New Roman" pitchFamily="18" charset="0"/>
              </a:rPr>
              <a:t> – внутрь (вниз).</a:t>
            </a:r>
            <a:r>
              <a:rPr lang="ru-RU" sz="2400" i="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Под действием этих сил поверхность жидкости около стенки сосуда принимает криволинейную (изогнутую) форму, называемую мениском.</a:t>
            </a:r>
            <a:r>
              <a:rPr lang="ru-RU" sz="2400" i="1"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909DF019-D2D4-4784-8D26-1843081E91AD}" type="slidenum">
              <a:rPr lang="ru-RU" altLang="en-US" smtClean="0"/>
              <a:pPr/>
              <a:t>27</a:t>
            </a:fld>
            <a:endParaRPr lang="ru-RU" altLang="en-US"/>
          </a:p>
        </p:txBody>
      </p:sp>
      <p:sp>
        <p:nvSpPr>
          <p:cNvPr id="4" name="Прямоугольник 3"/>
          <p:cNvSpPr/>
          <p:nvPr/>
        </p:nvSpPr>
        <p:spPr>
          <a:xfrm>
            <a:off x="1711569" y="574431"/>
            <a:ext cx="5099539" cy="523220"/>
          </a:xfrm>
          <a:prstGeom prst="rect">
            <a:avLst/>
          </a:prstGeom>
        </p:spPr>
        <p:txBody>
          <a:bodyPr wrap="square">
            <a:spAutoFit/>
          </a:bodyPr>
          <a:lstStyle/>
          <a:p>
            <a:r>
              <a:rPr lang="ru-RU" sz="2800" dirty="0" smtClean="0">
                <a:solidFill>
                  <a:srgbClr val="FF0000"/>
                </a:solidFill>
                <a:latin typeface="Times New Roman" pitchFamily="18" charset="0"/>
                <a:cs typeface="Times New Roman" pitchFamily="18" charset="0"/>
              </a:rPr>
              <a:t>Формула Лапласа</a:t>
            </a:r>
            <a:endParaRPr lang="ru-RU"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smtClean="0">
                <a:latin typeface="Times New Roman" pitchFamily="18" charset="0"/>
                <a:cs typeface="Times New Roman" pitchFamily="18" charset="0"/>
              </a:rPr>
              <a:t>Мениск будет вогнутым, если жидкость смачивает стенку сосуда (рис. </a:t>
            </a:r>
            <a:r>
              <a:rPr lang="ru-RU" sz="2400" dirty="0" smtClean="0">
                <a:latin typeface="Times New Roman" pitchFamily="18" charset="0"/>
                <a:cs typeface="Times New Roman" pitchFamily="18" charset="0"/>
              </a:rPr>
              <a:t>а</a:t>
            </a:r>
            <a:r>
              <a:rPr lang="ru-RU" sz="2400" dirty="0" smtClean="0">
                <a:latin typeface="Times New Roman" pitchFamily="18" charset="0"/>
                <a:cs typeface="Times New Roman" pitchFamily="18" charset="0"/>
              </a:rPr>
              <a:t>)</a:t>
            </a:r>
            <a:r>
              <a:rPr lang="ru-RU" sz="2400" i="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и выпуклым, если не смачивает (рис. </a:t>
            </a: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б</a:t>
            </a:r>
            <a:r>
              <a:rPr lang="ru-RU" dirty="0" smtClean="0">
                <a:latin typeface="Times New Roman" pitchFamily="18" charset="0"/>
                <a:cs typeface="Times New Roman" pitchFamily="18" charset="0"/>
              </a:rPr>
              <a:t>)</a:t>
            </a:r>
            <a:endParaRPr lang="ru-RU" dirty="0"/>
          </a:p>
        </p:txBody>
      </p:sp>
      <p:sp>
        <p:nvSpPr>
          <p:cNvPr id="3" name="Номер слайда 2"/>
          <p:cNvSpPr>
            <a:spLocks noGrp="1"/>
          </p:cNvSpPr>
          <p:nvPr>
            <p:ph type="sldNum" sz="quarter" idx="12"/>
          </p:nvPr>
        </p:nvSpPr>
        <p:spPr/>
        <p:txBody>
          <a:bodyPr/>
          <a:lstStyle/>
          <a:p>
            <a:fld id="{909DF019-D2D4-4784-8D26-1843081E91AD}" type="slidenum">
              <a:rPr lang="ru-RU" altLang="en-US" smtClean="0"/>
              <a:pPr/>
              <a:t>28</a:t>
            </a:fld>
            <a:endParaRPr lang="ru-RU" altLang="en-US"/>
          </a:p>
        </p:txBody>
      </p:sp>
      <p:pic>
        <p:nvPicPr>
          <p:cNvPr id="3074" name="Picture 2"/>
          <p:cNvPicPr>
            <a:picLocks noChangeAspect="1" noChangeArrowheads="1"/>
          </p:cNvPicPr>
          <p:nvPr/>
        </p:nvPicPr>
        <p:blipFill>
          <a:blip r:embed="rId2" cstate="print"/>
          <a:srcRect/>
          <a:stretch>
            <a:fillRect/>
          </a:stretch>
        </p:blipFill>
        <p:spPr bwMode="auto">
          <a:xfrm>
            <a:off x="414260" y="2180491"/>
            <a:ext cx="7944294" cy="3819125"/>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23888" y="193675"/>
            <a:ext cx="7467600" cy="1066800"/>
          </a:xfrm>
        </p:spPr>
        <p:txBody>
          <a:bodyPr/>
          <a:lstStyle/>
          <a:p>
            <a:pPr algn="just" eaLnBrk="1" hangingPunct="1"/>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По </a:t>
            </a:r>
            <a:r>
              <a:rPr lang="ru-RU" sz="2400" dirty="0" smtClean="0">
                <a:latin typeface="Times New Roman" pitchFamily="18" charset="0"/>
                <a:cs typeface="Times New Roman" pitchFamily="18" charset="0"/>
              </a:rPr>
              <a:t>определению коэффициента поверхностного натяжения  можно определить давление внутри шарообразной капли жидкости или давление внутри пузырька газа в жидкости</a:t>
            </a:r>
            <a:r>
              <a:rPr lang="ru-RU"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Давление определяется формулой Лапласа:</a:t>
            </a:r>
            <a:endParaRPr lang="ru-RU" sz="2400" dirty="0" smtClean="0">
              <a:solidFill>
                <a:srgbClr val="FF0000"/>
              </a:solidFill>
              <a:latin typeface="Times New Roman" pitchFamily="18" charset="0"/>
              <a:cs typeface="Times New Roman" pitchFamily="18" charset="0"/>
            </a:endParaRPr>
          </a:p>
        </p:txBody>
      </p:sp>
      <p:pic>
        <p:nvPicPr>
          <p:cNvPr id="48131" name="Picture 5"/>
          <p:cNvPicPr>
            <a:picLocks noChangeAspect="1" noChangeArrowheads="1"/>
          </p:cNvPicPr>
          <p:nvPr/>
        </p:nvPicPr>
        <p:blipFill>
          <a:blip r:embed="rId2" cstate="print"/>
          <a:srcRect/>
          <a:stretch>
            <a:fillRect/>
          </a:stretch>
        </p:blipFill>
        <p:spPr bwMode="auto">
          <a:xfrm>
            <a:off x="2307248" y="2203450"/>
            <a:ext cx="3530600" cy="1023938"/>
          </a:xfrm>
          <a:prstGeom prst="rect">
            <a:avLst/>
          </a:prstGeom>
          <a:noFill/>
          <a:ln w="9525">
            <a:noFill/>
            <a:miter lim="800000"/>
            <a:headEnd/>
            <a:tailEnd/>
          </a:ln>
        </p:spPr>
      </p:pic>
      <p:pic>
        <p:nvPicPr>
          <p:cNvPr id="48132" name="Picture 6"/>
          <p:cNvPicPr>
            <a:picLocks noChangeAspect="1" noChangeArrowheads="1"/>
          </p:cNvPicPr>
          <p:nvPr/>
        </p:nvPicPr>
        <p:blipFill>
          <a:blip r:embed="rId3" cstate="print"/>
          <a:srcRect/>
          <a:stretch>
            <a:fillRect/>
          </a:stretch>
        </p:blipFill>
        <p:spPr bwMode="auto">
          <a:xfrm>
            <a:off x="926856" y="3393831"/>
            <a:ext cx="1435100" cy="479425"/>
          </a:xfrm>
          <a:prstGeom prst="rect">
            <a:avLst/>
          </a:prstGeom>
          <a:noFill/>
          <a:ln w="9525">
            <a:noFill/>
            <a:miter lim="800000"/>
            <a:headEnd/>
            <a:tailEnd/>
          </a:ln>
        </p:spPr>
      </p:pic>
      <p:sp>
        <p:nvSpPr>
          <p:cNvPr id="48133" name="TextBox 9"/>
          <p:cNvSpPr txBox="1">
            <a:spLocks noChangeArrowheads="1"/>
          </p:cNvSpPr>
          <p:nvPr/>
        </p:nvSpPr>
        <p:spPr bwMode="auto">
          <a:xfrm>
            <a:off x="604838" y="3446584"/>
            <a:ext cx="7918450" cy="2369880"/>
          </a:xfrm>
          <a:prstGeom prst="rect">
            <a:avLst/>
          </a:prstGeom>
          <a:noFill/>
          <a:ln w="9525">
            <a:noFill/>
            <a:miter lim="800000"/>
            <a:headEnd/>
            <a:tailEnd/>
          </a:ln>
        </p:spPr>
        <p:txBody>
          <a:bodyPr wrap="square">
            <a:spAutoFit/>
          </a:bodyPr>
          <a:lstStyle/>
          <a:p>
            <a:pPr eaLnBrk="1" hangingPunct="1"/>
            <a:r>
              <a:rPr lang="en-US"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     -      </a:t>
            </a:r>
            <a:r>
              <a:rPr lang="ru-RU" sz="2400" dirty="0">
                <a:latin typeface="Times New Roman" pitchFamily="18" charset="0"/>
                <a:cs typeface="Times New Roman" pitchFamily="18" charset="0"/>
              </a:rPr>
              <a:t>радиусы кривизны двух взаимно перпендикулярных нормальных сечений поверхности жидкости; радиус кривизны положителен, если центр кривизны находится внутри жидкости (выпуклый мениск), и отрицателен, если центр кривизны – вне жидкости (вогнутый мениск);      </a:t>
            </a:r>
            <a:r>
              <a:rPr lang="en-US" sz="2400" dirty="0">
                <a:latin typeface="Times New Roman" pitchFamily="18" charset="0"/>
                <a:cs typeface="Times New Roman" pitchFamily="18" charset="0"/>
              </a:rPr>
              <a:t>   </a:t>
            </a:r>
            <a:r>
              <a:rPr lang="ru-RU" sz="2400" dirty="0">
                <a:latin typeface="Times New Roman" pitchFamily="18" charset="0"/>
                <a:cs typeface="Times New Roman" pitchFamily="18" charset="0"/>
              </a:rPr>
              <a:t>- поверхностное </a:t>
            </a:r>
            <a:r>
              <a:rPr lang="ru-RU" sz="2400" dirty="0" smtClean="0">
                <a:latin typeface="Times New Roman" pitchFamily="18" charset="0"/>
                <a:cs typeface="Times New Roman" pitchFamily="18" charset="0"/>
              </a:rPr>
              <a:t>натяжение</a:t>
            </a:r>
            <a:r>
              <a:rPr lang="en-US"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pic>
        <p:nvPicPr>
          <p:cNvPr id="48134" name="Picture 7"/>
          <p:cNvPicPr>
            <a:picLocks noChangeAspect="1" noChangeArrowheads="1"/>
          </p:cNvPicPr>
          <p:nvPr/>
        </p:nvPicPr>
        <p:blipFill>
          <a:blip r:embed="rId4" cstate="print"/>
          <a:srcRect/>
          <a:stretch>
            <a:fillRect/>
          </a:stretch>
        </p:blipFill>
        <p:spPr bwMode="auto">
          <a:xfrm>
            <a:off x="3262316" y="5320631"/>
            <a:ext cx="641470" cy="564354"/>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Опыты по свойствам жидкости</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Определение вязкости жидкости</a:t>
            </a:r>
            <a:endParaRPr lang="ru-RU" sz="3200" dirty="0"/>
          </a:p>
        </p:txBody>
      </p:sp>
      <p:sp>
        <p:nvSpPr>
          <p:cNvPr id="3" name="Номер слайда 2"/>
          <p:cNvSpPr>
            <a:spLocks noGrp="1"/>
          </p:cNvSpPr>
          <p:nvPr>
            <p:ph type="sldNum" sz="quarter" idx="12"/>
          </p:nvPr>
        </p:nvSpPr>
        <p:spPr/>
        <p:txBody>
          <a:bodyPr/>
          <a:lstStyle/>
          <a:p>
            <a:fld id="{909DF019-D2D4-4784-8D26-1843081E91AD}" type="slidenum">
              <a:rPr lang="ru-RU" altLang="en-US" smtClean="0"/>
              <a:pPr/>
              <a:t>3</a:t>
            </a:fld>
            <a:endParaRPr lang="ru-RU" altLang="en-US"/>
          </a:p>
        </p:txBody>
      </p:sp>
      <p:pic>
        <p:nvPicPr>
          <p:cNvPr id="102403" name="Picture 3"/>
          <p:cNvPicPr>
            <a:picLocks noChangeAspect="1" noChangeArrowheads="1"/>
          </p:cNvPicPr>
          <p:nvPr/>
        </p:nvPicPr>
        <p:blipFill>
          <a:blip r:embed="rId2" cstate="print"/>
          <a:srcRect/>
          <a:stretch>
            <a:fillRect/>
          </a:stretch>
        </p:blipFill>
        <p:spPr bwMode="auto">
          <a:xfrm>
            <a:off x="3704492" y="2404242"/>
            <a:ext cx="3124200" cy="3501258"/>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58813" y="525463"/>
            <a:ext cx="7467600" cy="1611312"/>
          </a:xfrm>
        </p:spPr>
        <p:txBody>
          <a:bodyPr/>
          <a:lstStyle/>
          <a:p>
            <a:pPr eaLnBrk="1" hangingPunct="1"/>
            <a:r>
              <a:rPr lang="ru-RU" sz="2400" smtClean="0">
                <a:latin typeface="Times New Roman" pitchFamily="18" charset="0"/>
                <a:cs typeface="Times New Roman" pitchFamily="18" charset="0"/>
              </a:rPr>
              <a:t>Из формулы Лапласа следует, что избыточное давление в случае сферической поверхности можно определить по следующей формуле: </a:t>
            </a:r>
          </a:p>
        </p:txBody>
      </p:sp>
      <p:pic>
        <p:nvPicPr>
          <p:cNvPr id="49155" name="Picture 6"/>
          <p:cNvPicPr>
            <a:picLocks noChangeAspect="1" noChangeArrowheads="1"/>
          </p:cNvPicPr>
          <p:nvPr/>
        </p:nvPicPr>
        <p:blipFill>
          <a:blip r:embed="rId2" cstate="print"/>
          <a:srcRect/>
          <a:stretch>
            <a:fillRect/>
          </a:stretch>
        </p:blipFill>
        <p:spPr bwMode="auto">
          <a:xfrm>
            <a:off x="6553200" y="1523416"/>
            <a:ext cx="1498112" cy="855880"/>
          </a:xfrm>
          <a:prstGeom prst="rect">
            <a:avLst/>
          </a:prstGeom>
          <a:noFill/>
          <a:ln w="9525">
            <a:noFill/>
            <a:miter lim="800000"/>
            <a:headEnd/>
            <a:tailEnd/>
          </a:ln>
        </p:spPr>
      </p:pic>
      <p:sp>
        <p:nvSpPr>
          <p:cNvPr id="4" name="Прямоугольник 3"/>
          <p:cNvSpPr/>
          <p:nvPr/>
        </p:nvSpPr>
        <p:spPr>
          <a:xfrm>
            <a:off x="679938" y="2579077"/>
            <a:ext cx="8088923" cy="3416320"/>
          </a:xfrm>
          <a:prstGeom prst="rect">
            <a:avLst/>
          </a:prstGeom>
        </p:spPr>
        <p:txBody>
          <a:bodyPr wrap="square">
            <a:spAutoFit/>
          </a:bodyPr>
          <a:lstStyle/>
          <a:p>
            <a:r>
              <a:rPr lang="ru-RU" sz="2400" dirty="0" smtClean="0">
                <a:latin typeface="Times New Roman" pitchFamily="18" charset="0"/>
                <a:cs typeface="Times New Roman" pitchFamily="18" charset="0"/>
              </a:rPr>
              <a:t>Итак, величина </a:t>
            </a:r>
            <a:r>
              <a:rPr lang="ru-RU" sz="2400" dirty="0" smtClean="0">
                <a:latin typeface="Times New Roman" pitchFamily="18" charset="0"/>
                <a:cs typeface="Times New Roman" pitchFamily="18" charset="0"/>
              </a:rPr>
              <a:t>капиллярного давления зависит от среднего радиуса </a:t>
            </a:r>
            <a:r>
              <a:rPr lang="ru-RU" sz="2400" dirty="0" err="1" smtClean="0">
                <a:latin typeface="Times New Roman" pitchFamily="18" charset="0"/>
                <a:cs typeface="Times New Roman" pitchFamily="18" charset="0"/>
              </a:rPr>
              <a:t>r</a:t>
            </a:r>
            <a:r>
              <a:rPr lang="ru-RU" sz="2400" dirty="0" smtClean="0">
                <a:latin typeface="Times New Roman" pitchFamily="18" charset="0"/>
                <a:cs typeface="Times New Roman" pitchFamily="18" charset="0"/>
              </a:rPr>
              <a:t> кривизны </a:t>
            </a:r>
            <a:r>
              <a:rPr lang="ru-RU" sz="2400" dirty="0" smtClean="0">
                <a:latin typeface="Times New Roman" pitchFamily="18" charset="0"/>
                <a:cs typeface="Times New Roman" pitchFamily="18" charset="0"/>
              </a:rPr>
              <a:t>поверхности.</a:t>
            </a:r>
          </a:p>
          <a:p>
            <a:r>
              <a:rPr lang="ru-RU" sz="2400" dirty="0" smtClean="0">
                <a:latin typeface="Times New Roman" pitchFamily="18" charset="0"/>
                <a:cs typeface="Times New Roman" pitchFamily="18" charset="0"/>
              </a:rPr>
              <a:t>Формула Лапласа читается так: дополнительное давление под изогнутой поверхностью жидкости вследствие действия сил поверхностного натяжения прямо пропорционально коэффициенту поверхностного натяжения </a:t>
            </a:r>
            <a:r>
              <a:rPr lang="ru-RU" sz="2400" i="1" dirty="0" err="1" smtClean="0">
                <a:latin typeface="Times New Roman" pitchFamily="18" charset="0"/>
                <a:cs typeface="Times New Roman" pitchFamily="18" charset="0"/>
              </a:rPr>
              <a:t>σ</a:t>
            </a:r>
            <a:r>
              <a:rPr lang="ru-RU" sz="2400" dirty="0" smtClean="0">
                <a:latin typeface="Times New Roman" pitchFamily="18" charset="0"/>
                <a:cs typeface="Times New Roman" pitchFamily="18" charset="0"/>
              </a:rPr>
              <a:t>, обратно пропорционально радиусу </a:t>
            </a:r>
            <a:r>
              <a:rPr lang="en-US" sz="2400" dirty="0" smtClean="0">
                <a:latin typeface="Times New Roman" pitchFamily="18" charset="0"/>
                <a:cs typeface="Times New Roman" pitchFamily="18" charset="0"/>
              </a:rPr>
              <a:t>R</a:t>
            </a:r>
            <a:r>
              <a:rPr lang="ru-RU" sz="2400" b="1" i="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 капли жидкости или пузырька газа в жидкости и направлено в сторону вогнутости (к центру кривизны).</a:t>
            </a:r>
            <a:endParaRPr lang="ru-RU" sz="2400" dirty="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Номер слайда 2"/>
          <p:cNvSpPr>
            <a:spLocks noGrp="1"/>
          </p:cNvSpPr>
          <p:nvPr>
            <p:ph type="sldNum" sz="quarter" idx="12"/>
          </p:nvPr>
        </p:nvSpPr>
        <p:spPr/>
        <p:txBody>
          <a:bodyPr/>
          <a:lstStyle/>
          <a:p>
            <a:fld id="{909DF019-D2D4-4784-8D26-1843081E91AD}" type="slidenum">
              <a:rPr lang="ru-RU" altLang="en-US" smtClean="0"/>
              <a:pPr/>
              <a:t>31</a:t>
            </a:fld>
            <a:endParaRPr lang="ru-RU" altLang="en-US"/>
          </a:p>
        </p:txBody>
      </p:sp>
      <p:pic>
        <p:nvPicPr>
          <p:cNvPr id="50178" name="Picture 2"/>
          <p:cNvPicPr>
            <a:picLocks noChangeAspect="1" noChangeArrowheads="1"/>
          </p:cNvPicPr>
          <p:nvPr/>
        </p:nvPicPr>
        <p:blipFill>
          <a:blip r:embed="rId2" cstate="print"/>
          <a:srcRect/>
          <a:stretch>
            <a:fillRect/>
          </a:stretch>
        </p:blipFill>
        <p:spPr bwMode="auto">
          <a:xfrm>
            <a:off x="447296" y="836734"/>
            <a:ext cx="8340192" cy="3442189"/>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Номер слайда 2"/>
          <p:cNvSpPr>
            <a:spLocks noGrp="1"/>
          </p:cNvSpPr>
          <p:nvPr>
            <p:ph type="sldNum" sz="quarter" idx="12"/>
          </p:nvPr>
        </p:nvSpPr>
        <p:spPr/>
        <p:txBody>
          <a:bodyPr/>
          <a:lstStyle/>
          <a:p>
            <a:fld id="{909DF019-D2D4-4784-8D26-1843081E91AD}" type="slidenum">
              <a:rPr lang="ru-RU" altLang="en-US" smtClean="0"/>
              <a:pPr/>
              <a:t>32</a:t>
            </a:fld>
            <a:endParaRPr lang="ru-RU" altLang="en-US"/>
          </a:p>
        </p:txBody>
      </p:sp>
      <p:pic>
        <p:nvPicPr>
          <p:cNvPr id="51202" name="Picture 2"/>
          <p:cNvPicPr>
            <a:picLocks noChangeAspect="1" noChangeArrowheads="1"/>
          </p:cNvPicPr>
          <p:nvPr/>
        </p:nvPicPr>
        <p:blipFill>
          <a:blip r:embed="rId2" cstate="print"/>
          <a:srcRect/>
          <a:stretch>
            <a:fillRect/>
          </a:stretch>
        </p:blipFill>
        <p:spPr bwMode="auto">
          <a:xfrm>
            <a:off x="471620" y="1376364"/>
            <a:ext cx="8256858" cy="2750159"/>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Номер слайда 2"/>
          <p:cNvSpPr>
            <a:spLocks noGrp="1"/>
          </p:cNvSpPr>
          <p:nvPr>
            <p:ph type="sldNum" sz="quarter" idx="12"/>
          </p:nvPr>
        </p:nvSpPr>
        <p:spPr/>
        <p:txBody>
          <a:bodyPr/>
          <a:lstStyle/>
          <a:p>
            <a:fld id="{909DF019-D2D4-4784-8D26-1843081E91AD}" type="slidenum">
              <a:rPr lang="ru-RU" altLang="en-US" smtClean="0"/>
              <a:pPr/>
              <a:t>33</a:t>
            </a:fld>
            <a:endParaRPr lang="ru-RU" altLang="en-US"/>
          </a:p>
        </p:txBody>
      </p:sp>
      <p:pic>
        <p:nvPicPr>
          <p:cNvPr id="52226" name="Picture 2"/>
          <p:cNvPicPr>
            <a:picLocks noChangeAspect="1" noChangeArrowheads="1"/>
          </p:cNvPicPr>
          <p:nvPr/>
        </p:nvPicPr>
        <p:blipFill>
          <a:blip r:embed="rId2" cstate="print"/>
          <a:srcRect/>
          <a:stretch>
            <a:fillRect/>
          </a:stretch>
        </p:blipFill>
        <p:spPr bwMode="auto">
          <a:xfrm>
            <a:off x="329158" y="1133475"/>
            <a:ext cx="8621722" cy="3204063"/>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Номер слайда 2"/>
          <p:cNvSpPr>
            <a:spLocks noGrp="1"/>
          </p:cNvSpPr>
          <p:nvPr>
            <p:ph type="sldNum" sz="quarter" idx="12"/>
          </p:nvPr>
        </p:nvSpPr>
        <p:spPr/>
        <p:txBody>
          <a:bodyPr/>
          <a:lstStyle/>
          <a:p>
            <a:fld id="{909DF019-D2D4-4784-8D26-1843081E91AD}" type="slidenum">
              <a:rPr lang="ru-RU" altLang="en-US" smtClean="0"/>
              <a:pPr/>
              <a:t>34</a:t>
            </a:fld>
            <a:endParaRPr lang="ru-RU" altLang="en-US"/>
          </a:p>
        </p:txBody>
      </p:sp>
      <p:pic>
        <p:nvPicPr>
          <p:cNvPr id="91138" name="Picture 2"/>
          <p:cNvPicPr>
            <a:picLocks noChangeAspect="1" noChangeArrowheads="1"/>
          </p:cNvPicPr>
          <p:nvPr/>
        </p:nvPicPr>
        <p:blipFill>
          <a:blip r:embed="rId2" cstate="print"/>
          <a:srcRect/>
          <a:stretch>
            <a:fillRect/>
          </a:stretch>
        </p:blipFill>
        <p:spPr bwMode="auto">
          <a:xfrm>
            <a:off x="222394" y="352425"/>
            <a:ext cx="8757958" cy="5133975"/>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Номер слайда 2"/>
          <p:cNvSpPr>
            <a:spLocks noGrp="1"/>
          </p:cNvSpPr>
          <p:nvPr>
            <p:ph type="sldNum" sz="quarter" idx="12"/>
          </p:nvPr>
        </p:nvSpPr>
        <p:spPr/>
        <p:txBody>
          <a:bodyPr/>
          <a:lstStyle/>
          <a:p>
            <a:fld id="{909DF019-D2D4-4784-8D26-1843081E91AD}" type="slidenum">
              <a:rPr lang="ru-RU" altLang="en-US" smtClean="0"/>
              <a:pPr/>
              <a:t>35</a:t>
            </a:fld>
            <a:endParaRPr lang="ru-RU" altLang="en-US"/>
          </a:p>
        </p:txBody>
      </p:sp>
      <p:pic>
        <p:nvPicPr>
          <p:cNvPr id="92162" name="Picture 2"/>
          <p:cNvPicPr>
            <a:picLocks noChangeAspect="1" noChangeArrowheads="1"/>
          </p:cNvPicPr>
          <p:nvPr/>
        </p:nvPicPr>
        <p:blipFill>
          <a:blip r:embed="rId2" cstate="print"/>
          <a:srcRect/>
          <a:stretch>
            <a:fillRect/>
          </a:stretch>
        </p:blipFill>
        <p:spPr bwMode="auto">
          <a:xfrm>
            <a:off x="544090" y="1404938"/>
            <a:ext cx="8441218" cy="3378077"/>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p:cNvPicPr>
            <a:picLocks noChangeAspect="1" noChangeArrowheads="1"/>
          </p:cNvPicPr>
          <p:nvPr/>
        </p:nvPicPr>
        <p:blipFill>
          <a:blip r:embed="rId2" cstate="print"/>
          <a:srcRect/>
          <a:stretch>
            <a:fillRect/>
          </a:stretch>
        </p:blipFill>
        <p:spPr bwMode="auto">
          <a:xfrm>
            <a:off x="2771800" y="765176"/>
            <a:ext cx="5032350" cy="1668074"/>
          </a:xfrm>
          <a:prstGeom prst="rect">
            <a:avLst/>
          </a:prstGeom>
          <a:noFill/>
          <a:ln w="9525">
            <a:noFill/>
            <a:miter lim="800000"/>
            <a:headEnd/>
            <a:tailEnd/>
          </a:ln>
        </p:spPr>
      </p:pic>
      <p:pic>
        <p:nvPicPr>
          <p:cNvPr id="46085" name="Picture 5"/>
          <p:cNvPicPr>
            <a:picLocks noChangeAspect="1" noChangeArrowheads="1"/>
          </p:cNvPicPr>
          <p:nvPr/>
        </p:nvPicPr>
        <p:blipFill>
          <a:blip r:embed="rId3" cstate="print"/>
          <a:srcRect/>
          <a:stretch>
            <a:fillRect/>
          </a:stretch>
        </p:blipFill>
        <p:spPr bwMode="auto">
          <a:xfrm>
            <a:off x="2771800" y="2996952"/>
            <a:ext cx="3503613" cy="2808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Заголовок 1"/>
          <p:cNvSpPr>
            <a:spLocks noGrp="1"/>
          </p:cNvSpPr>
          <p:nvPr>
            <p:ph type="title"/>
          </p:nvPr>
        </p:nvSpPr>
        <p:spPr>
          <a:xfrm>
            <a:off x="665163" y="2405063"/>
            <a:ext cx="7021512" cy="1143000"/>
          </a:xfrm>
        </p:spPr>
        <p:txBody>
          <a:bodyPr/>
          <a:lstStyle/>
          <a:p>
            <a:pPr eaLnBrk="1" hangingPunct="1"/>
            <a:r>
              <a:rPr lang="ru-RU" sz="4800" smtClean="0">
                <a:solidFill>
                  <a:srgbClr val="0070C0"/>
                </a:solidFill>
              </a:rPr>
              <a:t>Спасибо за внимание!!!</a:t>
            </a:r>
          </a:p>
        </p:txBody>
      </p:sp>
      <p:sp>
        <p:nvSpPr>
          <p:cNvPr id="76803" name="Содержимое 2"/>
          <p:cNvSpPr>
            <a:spLocks noGrp="1"/>
          </p:cNvSpPr>
          <p:nvPr>
            <p:ph idx="1"/>
          </p:nvPr>
        </p:nvSpPr>
        <p:spPr>
          <a:xfrm>
            <a:off x="7512050" y="2182813"/>
            <a:ext cx="1631950" cy="1514475"/>
          </a:xfrm>
        </p:spPr>
        <p:txBody>
          <a:bodyPr/>
          <a:lstStyle/>
          <a:p>
            <a:pPr eaLnBrk="1" hangingPunct="1">
              <a:buFont typeface="Arial" charset="0"/>
              <a:buNone/>
            </a:pPr>
            <a:r>
              <a:rPr lang="en-US" sz="9600" smtClean="0">
                <a:sym typeface="Wingdings" pitchFamily="2" charset="2"/>
              </a:rPr>
              <a:t></a:t>
            </a:r>
            <a:endParaRPr lang="ru-RU" sz="9600" smtClean="0"/>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Поверхностное натяжение</a:t>
            </a:r>
            <a:endParaRPr lang="ru-RU" dirty="0"/>
          </a:p>
        </p:txBody>
      </p:sp>
      <p:sp>
        <p:nvSpPr>
          <p:cNvPr id="3" name="Номер слайда 2"/>
          <p:cNvSpPr>
            <a:spLocks noGrp="1"/>
          </p:cNvSpPr>
          <p:nvPr>
            <p:ph type="sldNum" sz="quarter" idx="12"/>
          </p:nvPr>
        </p:nvSpPr>
        <p:spPr/>
        <p:txBody>
          <a:bodyPr/>
          <a:lstStyle/>
          <a:p>
            <a:fld id="{909DF019-D2D4-4784-8D26-1843081E91AD}" type="slidenum">
              <a:rPr lang="ru-RU" altLang="en-US" smtClean="0"/>
              <a:pPr/>
              <a:t>4</a:t>
            </a:fld>
            <a:endParaRPr lang="ru-RU" altLang="en-US"/>
          </a:p>
        </p:txBody>
      </p:sp>
      <p:pic>
        <p:nvPicPr>
          <p:cNvPr id="103426" name="Picture 2"/>
          <p:cNvPicPr>
            <a:picLocks noChangeAspect="1" noChangeArrowheads="1"/>
          </p:cNvPicPr>
          <p:nvPr/>
        </p:nvPicPr>
        <p:blipFill>
          <a:blip r:embed="rId2" cstate="print"/>
          <a:srcRect/>
          <a:stretch>
            <a:fillRect/>
          </a:stretch>
        </p:blipFill>
        <p:spPr bwMode="auto">
          <a:xfrm>
            <a:off x="1407502" y="1912327"/>
            <a:ext cx="6305550" cy="42291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smtClean="0">
                <a:latin typeface="Times New Roman" pitchFamily="18" charset="0"/>
                <a:cs typeface="Times New Roman" pitchFamily="18" charset="0"/>
              </a:rPr>
              <a:t>Капиллярный эффект</a:t>
            </a:r>
            <a:endParaRPr lang="ru-RU" sz="3200"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909DF019-D2D4-4784-8D26-1843081E91AD}" type="slidenum">
              <a:rPr lang="ru-RU" altLang="en-US" smtClean="0"/>
              <a:pPr/>
              <a:t>5</a:t>
            </a:fld>
            <a:endParaRPr lang="ru-RU" altLang="en-US"/>
          </a:p>
        </p:txBody>
      </p:sp>
      <p:pic>
        <p:nvPicPr>
          <p:cNvPr id="99330" name="Picture 2"/>
          <p:cNvPicPr>
            <a:picLocks noChangeAspect="1" noChangeArrowheads="1"/>
          </p:cNvPicPr>
          <p:nvPr/>
        </p:nvPicPr>
        <p:blipFill>
          <a:blip r:embed="rId2" cstate="print"/>
          <a:srcRect/>
          <a:stretch>
            <a:fillRect/>
          </a:stretch>
        </p:blipFill>
        <p:spPr bwMode="auto">
          <a:xfrm>
            <a:off x="188226" y="1764403"/>
            <a:ext cx="8311005" cy="3522705"/>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Номер слайда 2"/>
          <p:cNvSpPr>
            <a:spLocks noGrp="1"/>
          </p:cNvSpPr>
          <p:nvPr>
            <p:ph type="sldNum" sz="quarter" idx="12"/>
          </p:nvPr>
        </p:nvSpPr>
        <p:spPr/>
        <p:txBody>
          <a:bodyPr/>
          <a:lstStyle/>
          <a:p>
            <a:fld id="{909DF019-D2D4-4784-8D26-1843081E91AD}" type="slidenum">
              <a:rPr lang="ru-RU" altLang="en-US" smtClean="0"/>
              <a:pPr/>
              <a:t>6</a:t>
            </a:fld>
            <a:endParaRPr lang="ru-RU" altLang="en-US"/>
          </a:p>
        </p:txBody>
      </p:sp>
      <p:pic>
        <p:nvPicPr>
          <p:cNvPr id="101378" name="Picture 2"/>
          <p:cNvPicPr>
            <a:picLocks noChangeAspect="1" noChangeArrowheads="1"/>
          </p:cNvPicPr>
          <p:nvPr/>
        </p:nvPicPr>
        <p:blipFill>
          <a:blip r:embed="rId2" cstate="print"/>
          <a:srcRect/>
          <a:stretch>
            <a:fillRect/>
          </a:stretch>
        </p:blipFill>
        <p:spPr bwMode="auto">
          <a:xfrm>
            <a:off x="2747963" y="1371600"/>
            <a:ext cx="3648075" cy="41148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ru-RU" sz="3200" dirty="0" smtClean="0">
                <a:latin typeface="Times New Roman" pitchFamily="18" charset="0"/>
                <a:cs typeface="Times New Roman" pitchFamily="18" charset="0"/>
              </a:rPr>
              <a:t>1. Вязкость</a:t>
            </a:r>
          </a:p>
        </p:txBody>
      </p:sp>
      <p:sp>
        <p:nvSpPr>
          <p:cNvPr id="40963" name="Прямоугольник 6"/>
          <p:cNvSpPr>
            <a:spLocks noChangeArrowheads="1"/>
          </p:cNvSpPr>
          <p:nvPr/>
        </p:nvSpPr>
        <p:spPr bwMode="auto">
          <a:xfrm>
            <a:off x="493713" y="1770063"/>
            <a:ext cx="8461375" cy="4154487"/>
          </a:xfrm>
          <a:prstGeom prst="rect">
            <a:avLst/>
          </a:prstGeom>
          <a:noFill/>
          <a:ln w="9525">
            <a:noFill/>
            <a:miter lim="800000"/>
            <a:headEnd/>
            <a:tailEnd/>
          </a:ln>
        </p:spPr>
        <p:txBody>
          <a:bodyPr>
            <a:spAutoFit/>
          </a:bodyPr>
          <a:lstStyle/>
          <a:p>
            <a:pPr eaLnBrk="1" hangingPunct="1"/>
            <a:r>
              <a:rPr lang="ru-RU" sz="2400">
                <a:latin typeface="Times New Roman" pitchFamily="18" charset="0"/>
                <a:cs typeface="Times New Roman" pitchFamily="18" charset="0"/>
              </a:rPr>
              <a:t>Жидкость - агрегатное состояние вещества, занимающее промежуточное положение между его твёрдым и газообразным состояниями.</a:t>
            </a:r>
          </a:p>
          <a:p>
            <a:pPr eaLnBrk="1" hangingPunct="1"/>
            <a:r>
              <a:rPr lang="ru-RU" sz="2400">
                <a:latin typeface="Times New Roman" pitchFamily="18" charset="0"/>
                <a:cs typeface="Times New Roman" pitchFamily="18" charset="0"/>
              </a:rPr>
              <a:t>Самая распространённая жидкость на Земле - вода. Её твёрдое состояние - лёд, а газообразное - пар.</a:t>
            </a:r>
          </a:p>
          <a:p>
            <a:pPr eaLnBrk="1" hangingPunct="1"/>
            <a:endParaRPr lang="ru-RU" sz="2400">
              <a:latin typeface="Times New Roman" pitchFamily="18" charset="0"/>
              <a:cs typeface="Times New Roman" pitchFamily="18" charset="0"/>
            </a:endParaRPr>
          </a:p>
          <a:p>
            <a:pPr eaLnBrk="1" hangingPunct="1"/>
            <a:r>
              <a:rPr lang="ru-RU" sz="2400">
                <a:latin typeface="Times New Roman" pitchFamily="18" charset="0"/>
                <a:cs typeface="Times New Roman" pitchFamily="18" charset="0"/>
              </a:rPr>
              <a:t>Основным </a:t>
            </a:r>
            <a:r>
              <a:rPr lang="ru-RU" sz="2400" b="1">
                <a:latin typeface="Times New Roman" pitchFamily="18" charset="0"/>
                <a:cs typeface="Times New Roman" pitchFamily="18" charset="0"/>
              </a:rPr>
              <a:t>свойством</a:t>
            </a:r>
            <a:r>
              <a:rPr lang="ru-RU" sz="2400">
                <a:latin typeface="Times New Roman" pitchFamily="18" charset="0"/>
                <a:cs typeface="Times New Roman" pitchFamily="18" charset="0"/>
              </a:rPr>
              <a:t> </a:t>
            </a:r>
            <a:r>
              <a:rPr lang="ru-RU" sz="2400" b="1">
                <a:latin typeface="Times New Roman" pitchFamily="18" charset="0"/>
                <a:cs typeface="Times New Roman" pitchFamily="18" charset="0"/>
              </a:rPr>
              <a:t>жидкости</a:t>
            </a:r>
            <a:r>
              <a:rPr lang="ru-RU" sz="2400">
                <a:latin typeface="Times New Roman" pitchFamily="18" charset="0"/>
                <a:cs typeface="Times New Roman" pitchFamily="18" charset="0"/>
              </a:rPr>
              <a:t>, отличающим ее от веществ, находящихся в других агрегатных состояниях, является способность неограниченно менять форму под действием касательных механических напряжений, даже сколь угодно малых, практически сохраняя при этом объем</a:t>
            </a:r>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Заголовок 1"/>
          <p:cNvSpPr>
            <a:spLocks noGrp="1"/>
          </p:cNvSpPr>
          <p:nvPr>
            <p:ph type="title"/>
          </p:nvPr>
        </p:nvSpPr>
        <p:spPr/>
        <p:txBody>
          <a:bodyPr/>
          <a:lstStyle/>
          <a:p>
            <a:endParaRPr lang="ru-RU" smtClean="0"/>
          </a:p>
        </p:txBody>
      </p:sp>
      <p:sp>
        <p:nvSpPr>
          <p:cNvPr id="41987" name="Номер слайда 2"/>
          <p:cNvSpPr>
            <a:spLocks noGrp="1"/>
          </p:cNvSpPr>
          <p:nvPr>
            <p:ph type="sldNum" sz="quarter" idx="12"/>
          </p:nvPr>
        </p:nvSpPr>
        <p:spPr bwMode="auto">
          <a:noFill/>
          <a:ln>
            <a:miter lim="800000"/>
            <a:headEnd/>
            <a:tailEnd/>
          </a:ln>
        </p:spPr>
        <p:txBody>
          <a:bodyPr/>
          <a:lstStyle/>
          <a:p>
            <a:fld id="{E66ACDD5-767C-4373-84A6-A9122511CE35}" type="slidenum">
              <a:rPr lang="ru-RU" altLang="en-US"/>
              <a:pPr/>
              <a:t>8</a:t>
            </a:fld>
            <a:endParaRPr lang="ru-RU" altLang="en-US"/>
          </a:p>
        </p:txBody>
      </p:sp>
      <p:pic>
        <p:nvPicPr>
          <p:cNvPr id="41988" name="Picture 2" descr="D:\Скан для лек 4 Реальн газы Жижк Та тела\Физич свойства жидкости.jpg"/>
          <p:cNvPicPr>
            <a:picLocks noChangeAspect="1" noChangeArrowheads="1"/>
          </p:cNvPicPr>
          <p:nvPr/>
        </p:nvPicPr>
        <p:blipFill>
          <a:blip r:embed="rId2" cstate="print"/>
          <a:srcRect/>
          <a:stretch>
            <a:fillRect/>
          </a:stretch>
        </p:blipFill>
        <p:spPr bwMode="auto">
          <a:xfrm>
            <a:off x="211138" y="381000"/>
            <a:ext cx="8778875" cy="592296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1"/>
          <p:cNvSpPr>
            <a:spLocks noGrp="1"/>
          </p:cNvSpPr>
          <p:nvPr>
            <p:ph type="title"/>
          </p:nvPr>
        </p:nvSpPr>
        <p:spPr/>
        <p:txBody>
          <a:bodyPr/>
          <a:lstStyle/>
          <a:p>
            <a:pPr algn="just"/>
            <a:r>
              <a:rPr lang="ru-RU" sz="2800" smtClean="0">
                <a:latin typeface="Times New Roman" pitchFamily="18" charset="0"/>
                <a:cs typeface="Times New Roman" pitchFamily="18" charset="0"/>
              </a:rPr>
              <a:t/>
            </a:r>
            <a:br>
              <a:rPr lang="ru-RU" sz="2800" smtClean="0">
                <a:latin typeface="Times New Roman" pitchFamily="18" charset="0"/>
                <a:cs typeface="Times New Roman" pitchFamily="18" charset="0"/>
              </a:rPr>
            </a:br>
            <a:r>
              <a:rPr lang="ru-RU" sz="2800" smtClean="0">
                <a:latin typeface="Times New Roman" pitchFamily="18" charset="0"/>
                <a:cs typeface="Times New Roman" pitchFamily="18" charset="0"/>
              </a:rPr>
              <a:t/>
            </a:r>
            <a:br>
              <a:rPr lang="ru-RU" sz="2800" smtClean="0">
                <a:latin typeface="Times New Roman" pitchFamily="18" charset="0"/>
                <a:cs typeface="Times New Roman" pitchFamily="18" charset="0"/>
              </a:rPr>
            </a:br>
            <a:r>
              <a:rPr lang="ru-RU" sz="2800" smtClean="0">
                <a:latin typeface="Times New Roman" pitchFamily="18" charset="0"/>
                <a:cs typeface="Times New Roman" pitchFamily="18" charset="0"/>
              </a:rPr>
              <a:t/>
            </a:r>
            <a:br>
              <a:rPr lang="ru-RU" sz="2800" smtClean="0">
                <a:latin typeface="Times New Roman" pitchFamily="18" charset="0"/>
                <a:cs typeface="Times New Roman" pitchFamily="18" charset="0"/>
              </a:rPr>
            </a:br>
            <a:r>
              <a:rPr lang="ru-RU" sz="2800" smtClean="0">
                <a:latin typeface="Times New Roman" pitchFamily="18" charset="0"/>
                <a:cs typeface="Times New Roman" pitchFamily="18" charset="0"/>
              </a:rPr>
              <a:t/>
            </a:r>
            <a:br>
              <a:rPr lang="ru-RU" sz="2800" smtClean="0">
                <a:latin typeface="Times New Roman" pitchFamily="18" charset="0"/>
                <a:cs typeface="Times New Roman" pitchFamily="18" charset="0"/>
              </a:rPr>
            </a:br>
            <a:r>
              <a:rPr lang="ru-RU" sz="2800" smtClean="0">
                <a:latin typeface="Times New Roman" pitchFamily="18" charset="0"/>
                <a:cs typeface="Times New Roman" pitchFamily="18" charset="0"/>
              </a:rPr>
              <a:t/>
            </a:r>
            <a:br>
              <a:rPr lang="ru-RU" sz="2800" smtClean="0">
                <a:latin typeface="Times New Roman" pitchFamily="18" charset="0"/>
                <a:cs typeface="Times New Roman" pitchFamily="18" charset="0"/>
              </a:rPr>
            </a:br>
            <a:r>
              <a:rPr lang="ru-RU" sz="2800" smtClean="0">
                <a:latin typeface="Times New Roman" pitchFamily="18" charset="0"/>
                <a:cs typeface="Times New Roman" pitchFamily="18" charset="0"/>
              </a:rPr>
              <a:t/>
            </a:r>
            <a:br>
              <a:rPr lang="ru-RU" sz="2800" smtClean="0">
                <a:latin typeface="Times New Roman" pitchFamily="18" charset="0"/>
                <a:cs typeface="Times New Roman" pitchFamily="18" charset="0"/>
              </a:rPr>
            </a:br>
            <a:r>
              <a:rPr lang="ru-RU" sz="2800" smtClean="0">
                <a:latin typeface="Times New Roman" pitchFamily="18" charset="0"/>
                <a:cs typeface="Times New Roman" pitchFamily="18" charset="0"/>
              </a:rPr>
              <a:t/>
            </a:r>
            <a:br>
              <a:rPr lang="ru-RU" sz="2800" smtClean="0">
                <a:latin typeface="Times New Roman" pitchFamily="18" charset="0"/>
                <a:cs typeface="Times New Roman" pitchFamily="18" charset="0"/>
              </a:rPr>
            </a:br>
            <a:r>
              <a:rPr lang="ru-RU" sz="2800" smtClean="0">
                <a:latin typeface="Times New Roman" pitchFamily="18" charset="0"/>
                <a:cs typeface="Times New Roman" pitchFamily="18" charset="0"/>
              </a:rPr>
              <a:t/>
            </a:r>
            <a:br>
              <a:rPr lang="ru-RU" sz="2800" smtClean="0">
                <a:latin typeface="Times New Roman" pitchFamily="18" charset="0"/>
                <a:cs typeface="Times New Roman" pitchFamily="18" charset="0"/>
              </a:rPr>
            </a:br>
            <a:r>
              <a:rPr lang="ru-RU" sz="2800" smtClean="0">
                <a:latin typeface="Times New Roman" pitchFamily="18" charset="0"/>
                <a:cs typeface="Times New Roman" pitchFamily="18" charset="0"/>
              </a:rPr>
              <a:t/>
            </a:r>
            <a:br>
              <a:rPr lang="ru-RU" sz="2800" smtClean="0">
                <a:latin typeface="Times New Roman" pitchFamily="18" charset="0"/>
                <a:cs typeface="Times New Roman" pitchFamily="18" charset="0"/>
              </a:rPr>
            </a:br>
            <a:r>
              <a:rPr lang="ru-RU" sz="2800" smtClean="0">
                <a:latin typeface="Times New Roman" pitchFamily="18" charset="0"/>
                <a:cs typeface="Times New Roman" pitchFamily="18" charset="0"/>
              </a:rPr>
              <a:t/>
            </a:r>
            <a:br>
              <a:rPr lang="ru-RU" sz="2800" smtClean="0">
                <a:latin typeface="Times New Roman" pitchFamily="18" charset="0"/>
                <a:cs typeface="Times New Roman" pitchFamily="18" charset="0"/>
              </a:rPr>
            </a:br>
            <a:r>
              <a:rPr lang="ru-RU" sz="2400" smtClean="0">
                <a:latin typeface="Times New Roman" pitchFamily="18" charset="0"/>
                <a:cs typeface="Times New Roman" pitchFamily="18" charset="0"/>
              </a:rPr>
              <a:t>Вязкость - важная характеристика жидкостей. Её учитывают в различных технологических процессах, например, когда по трубопроводам необходимо перекачивать жидкость. Вязкость жидкости измеряют с помощью прибора, называемого </a:t>
            </a:r>
            <a:r>
              <a:rPr lang="ru-RU" sz="2400" b="1" i="1" smtClean="0">
                <a:latin typeface="Times New Roman" pitchFamily="18" charset="0"/>
                <a:cs typeface="Times New Roman" pitchFamily="18" charset="0"/>
              </a:rPr>
              <a:t>вискозиметром.</a:t>
            </a:r>
            <a:r>
              <a:rPr lang="ru-RU" sz="2400" smtClean="0">
                <a:latin typeface="Times New Roman" pitchFamily="18" charset="0"/>
                <a:cs typeface="Times New Roman" pitchFamily="18" charset="0"/>
              </a:rPr>
              <a:t> Самым простым считается </a:t>
            </a:r>
            <a:r>
              <a:rPr lang="ru-RU" sz="2400" i="1" smtClean="0">
                <a:latin typeface="Times New Roman" pitchFamily="18" charset="0"/>
                <a:cs typeface="Times New Roman" pitchFamily="18" charset="0"/>
              </a:rPr>
              <a:t>капиллярный вискозиметр</a:t>
            </a:r>
            <a:r>
              <a:rPr lang="ru-RU" sz="2400" smtClean="0">
                <a:latin typeface="Times New Roman" pitchFamily="18" charset="0"/>
                <a:cs typeface="Times New Roman" pitchFamily="18" charset="0"/>
              </a:rPr>
              <a:t>. Принцип его действия не сложен. Подсчитывается время, за которое заданный объём жидкости протекает через тонкую трубочку (капилляр) под воздействием разности давлений на его концах. Так как известны диаметр и длина капилляра, разность давлений, то можно произвести расчёты на основании</a:t>
            </a:r>
          </a:p>
        </p:txBody>
      </p:sp>
      <p:sp>
        <p:nvSpPr>
          <p:cNvPr id="43011" name="Номер слайда 2"/>
          <p:cNvSpPr>
            <a:spLocks noGrp="1"/>
          </p:cNvSpPr>
          <p:nvPr>
            <p:ph type="sldNum" sz="quarter" idx="12"/>
          </p:nvPr>
        </p:nvSpPr>
        <p:spPr bwMode="auto">
          <a:noFill/>
          <a:ln>
            <a:miter lim="800000"/>
            <a:headEnd/>
            <a:tailEnd/>
          </a:ln>
        </p:spPr>
        <p:txBody>
          <a:bodyPr/>
          <a:lstStyle/>
          <a:p>
            <a:fld id="{EEFDCC51-3AA7-4E26-B40F-23B7E2F87196}" type="slidenum">
              <a:rPr lang="ru-RU" altLang="en-US"/>
              <a:pPr/>
              <a:t>9</a:t>
            </a:fld>
            <a:endParaRPr lang="ru-RU" altLang="en-US"/>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2417</TotalTime>
  <Words>361</Words>
  <Application>Microsoft Office PowerPoint</Application>
  <PresentationFormat>Экран (4:3)</PresentationFormat>
  <Paragraphs>67</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Тема Office</vt:lpstr>
      <vt:lpstr>               Чувашский государственный университет Раритетная лаборатория физики raritet.chuvsu.ru  Лекция 15    Свойства жидкого состояния вещества.       Лекцию подготовил            доцент кафедры общей физики       Сорокин Геннадий Михайлович      2024 год</vt:lpstr>
      <vt:lpstr>Слайд 2</vt:lpstr>
      <vt:lpstr>   Опыты по свойствам жидкости  Определение вязкости жидкости</vt:lpstr>
      <vt:lpstr>Поверхностное натяжение</vt:lpstr>
      <vt:lpstr>Капиллярный эффект</vt:lpstr>
      <vt:lpstr>Слайд 6</vt:lpstr>
      <vt:lpstr>1. Вязкость</vt:lpstr>
      <vt:lpstr>Слайд 8</vt:lpstr>
      <vt:lpstr>          Вязкость - важная характеристика жидкостей. Её учитывают в различных технологических процессах, например, когда по трубопроводам необходимо перекачивать жидкость. Вязкость жидкости измеряют с помощью прибора, называемого вискозиметром. Самым простым считается капиллярный вискозиметр. Принцип его действия не сложен. Подсчитывается время, за которое заданный объём жидкости протекает через тонкую трубочку (капилляр) под воздействием разности давлений на его концах. Так как известны диаметр и длина капилляра, разность давлений, то можно произвести расчёты на основании</vt:lpstr>
      <vt:lpstr>                Так как известны диаметр и длина капилляра, разность давлений, то можно произвести расчёты на основании закона Пуазейля, согласно которому проходящий в секунду объём жидкости (секундный объёмный расход) прямо пропорционален перепаду давления на единицу длины трубы и четвертой степени её радиуса и обратно пропорционален коэффициенту вязкости жидкости.      где Q - секундный расход жидкости, м3/с; р1 - р2 = ∆р - перепад давлений на концах капилляра, Па; R - радиус капилляра, м; d - диаметр капилляра, м; ƞ - коэффициент динамической вязкости, Па/с; l - длина капилляра, м.</vt:lpstr>
      <vt:lpstr>Слайд 11</vt:lpstr>
      <vt:lpstr>Слайд 12</vt:lpstr>
      <vt:lpstr>2. Поверхностное натяжение</vt:lpstr>
      <vt:lpstr>Слайд 14</vt:lpstr>
      <vt:lpstr> </vt:lpstr>
      <vt:lpstr>Слайд 16</vt:lpstr>
      <vt:lpstr>Слайд 17</vt:lpstr>
      <vt:lpstr>Слайд 18</vt:lpstr>
      <vt:lpstr>Слайд 19</vt:lpstr>
      <vt:lpstr>Слайд 20</vt:lpstr>
      <vt:lpstr>3. Капиллярный эффект</vt:lpstr>
      <vt:lpstr>Слайд 22</vt:lpstr>
      <vt:lpstr>Слайд 23</vt:lpstr>
      <vt:lpstr>Слайд 24</vt:lpstr>
      <vt:lpstr>Слайд 25</vt:lpstr>
      <vt:lpstr>Благодаря капиллярному эффекту возможна жизнедеятельность живых организмов.</vt:lpstr>
      <vt:lpstr>               На поверхность жидкости в капилляре действует сила поверхностного натяжения, которая будет являться равнодействующей сил, действующих на молекулы поверхностного слоя, прилегающие к стенке сосуда, для смачивающих жидкостей будет направлена наружу (вверх), а для несмачивающих – внутрь (вниз). Под действием этих сил поверхность жидкости около стенки сосуда принимает криволинейную (изогнутую) форму, называемую мениском. </vt:lpstr>
      <vt:lpstr>Мениск будет вогнутым, если жидкость смачивает стенку сосуда (рис. а) и выпуклым, если не смачивает (рис.  б)</vt:lpstr>
      <vt:lpstr>   По определению коэффициента поверхностного натяжения  можно определить давление внутри шарообразной капли жидкости или давление внутри пузырька газа в жидкости. Давление определяется формулой Лапласа:</vt:lpstr>
      <vt:lpstr>Из формулы Лапласа следует, что избыточное давление в случае сферической поверхности можно определить по следующей формуле: </vt:lpstr>
      <vt:lpstr>Слайд 31</vt:lpstr>
      <vt:lpstr>Слайд 32</vt:lpstr>
      <vt:lpstr>Слайд 33</vt:lpstr>
      <vt:lpstr>Слайд 34</vt:lpstr>
      <vt:lpstr>Слайд 35</vt:lpstr>
      <vt:lpstr>Слайд 36</vt:lpstr>
      <vt:lpstr>Спасибо за внимание!!!</vt:lpstr>
    </vt:vector>
  </TitlesOfParts>
  <Company>FESTU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Лекции по физике. Молекулярная физика и основы термодинамики</dc:title>
  <dc:creator>Igor</dc:creator>
  <cp:lastModifiedBy>Admin</cp:lastModifiedBy>
  <cp:revision>327</cp:revision>
  <dcterms:created xsi:type="dcterms:W3CDTF">2004-11-06T08:25:13Z</dcterms:created>
  <dcterms:modified xsi:type="dcterms:W3CDTF">2024-01-30T20:39:56Z</dcterms:modified>
</cp:coreProperties>
</file>