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45"/>
  </p:notesMasterIdLst>
  <p:sldIdLst>
    <p:sldId id="435" r:id="rId2"/>
    <p:sldId id="286" r:id="rId3"/>
    <p:sldId id="481" r:id="rId4"/>
    <p:sldId id="486" r:id="rId5"/>
    <p:sldId id="385" r:id="rId6"/>
    <p:sldId id="484" r:id="rId7"/>
    <p:sldId id="386" r:id="rId8"/>
    <p:sldId id="388" r:id="rId9"/>
    <p:sldId id="471" r:id="rId10"/>
    <p:sldId id="470" r:id="rId11"/>
    <p:sldId id="444" r:id="rId12"/>
    <p:sldId id="357" r:id="rId13"/>
    <p:sldId id="417" r:id="rId14"/>
    <p:sldId id="358" r:id="rId15"/>
    <p:sldId id="418" r:id="rId16"/>
    <p:sldId id="424" r:id="rId17"/>
    <p:sldId id="261" r:id="rId18"/>
    <p:sldId id="412" r:id="rId19"/>
    <p:sldId id="368" r:id="rId20"/>
    <p:sldId id="473" r:id="rId21"/>
    <p:sldId id="303" r:id="rId22"/>
    <p:sldId id="304" r:id="rId23"/>
    <p:sldId id="413" r:id="rId24"/>
    <p:sldId id="411" r:id="rId25"/>
    <p:sldId id="305" r:id="rId26"/>
    <p:sldId id="487" r:id="rId27"/>
    <p:sldId id="307" r:id="rId28"/>
    <p:sldId id="425" r:id="rId29"/>
    <p:sldId id="478" r:id="rId30"/>
    <p:sldId id="308" r:id="rId31"/>
    <p:sldId id="309" r:id="rId32"/>
    <p:sldId id="310" r:id="rId33"/>
    <p:sldId id="313" r:id="rId34"/>
    <p:sldId id="415" r:id="rId35"/>
    <p:sldId id="461" r:id="rId36"/>
    <p:sldId id="462" r:id="rId37"/>
    <p:sldId id="463" r:id="rId38"/>
    <p:sldId id="464" r:id="rId39"/>
    <p:sldId id="465" r:id="rId40"/>
    <p:sldId id="466" r:id="rId41"/>
    <p:sldId id="467" r:id="rId42"/>
    <p:sldId id="468" r:id="rId43"/>
    <p:sldId id="325" r:id="rId4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009900"/>
    <a:srgbClr val="33CC33"/>
    <a:srgbClr val="0066CC"/>
    <a:srgbClr val="FF0000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 autoAdjust="0"/>
    <p:restoredTop sz="94612" autoAdjust="0"/>
  </p:normalViewPr>
  <p:slideViewPr>
    <p:cSldViewPr>
      <p:cViewPr varScale="1">
        <p:scale>
          <a:sx n="68" d="100"/>
          <a:sy n="68" d="100"/>
        </p:scale>
        <p:origin x="-88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24EB6C1-4FBC-47C0-B954-3E28318E54FE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D48364-7F7A-42F9-B105-EAC0ADDFB9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543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1" smtClean="0"/>
              <a:t>Образец подзаголовка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2DF48-F446-42AC-B931-6BFBF51F4275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F3C4E-BF49-4A68-9A70-676EE3B5DC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34F81-D715-4927-A5B1-D5228C57CB4B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F5B50-725E-4BBD-97FB-2E02A5C3CE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9014-FE6E-4CE8-BF09-DABCAD57A5C8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00B64-564E-49BE-AF21-498DF4326F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8216E-46F3-4226-8E78-28EBA2F4168F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681E6-B258-4778-BD1B-CD91D1844A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9CCF6-A2E7-4D01-9975-582F2CCFDDD4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93CDB-1DC9-4E76-8362-D5B882D4E1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C887E-EC43-4402-8DAE-F1967BF19DA4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406E2-E08A-49AA-8AC9-F65BC7FD1E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BBA29-E878-4F5F-85AE-A20C47CBDAB5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E8F04-7D8B-413B-8CCD-E495532290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95A3E-546A-46AD-8F44-51C34CF3E33F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45254-FB01-4810-B37C-9A8FDF99C1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C548-7A13-4B3A-9706-487731121417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D32A5-70A6-45D2-AF42-F29D90AD02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D0089-D1F9-4D9A-B0E7-20F7EE5CB579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8C24D-D5B4-4E79-91DE-8591E808F0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1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39DC2-094D-4A7F-A9D4-14F09F6E0308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E81CF-6158-4F16-965A-4F6DFBE557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2523A3-8FAA-4BC7-9C99-8D8EB7ED74A6}" type="datetimeFigureOut">
              <a:rPr lang="ru-RU"/>
              <a:pPr>
                <a:defRPr/>
              </a:pPr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fld id="{C3BA4CBD-0338-41FC-A867-122343B7D5C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2%D0%B5%D0%BE%D1%80%D0%B8%D1%8F_%D0%B2%D0%B5%D1%80%D0%BE%D1%8F%D1%82%D0%BD%D0%BE%D1%81%D1%82%D0%B5%D0%B9" TargetMode="External"/><Relationship Id="rId3" Type="http://schemas.openxmlformats.org/officeDocument/2006/relationships/hyperlink" Target="https://ru.wikipedia.org/wiki/1665_%D0%B3%D0%BE%D0%B4" TargetMode="External"/><Relationship Id="rId7" Type="http://schemas.openxmlformats.org/officeDocument/2006/relationships/hyperlink" Target="https://ru.wikipedia.org/wiki/%D0%9C%D0%B0%D1%82%D0%B5%D0%BC%D0%B0%D1%82%D0%B8%D1%87%D0%B5%D1%81%D0%BA%D0%B8%D0%B9_%D0%B0%D0%BD%D0%B0%D0%BB%D0%B8%D0%B7" TargetMode="External"/><Relationship Id="rId2" Type="http://schemas.openxmlformats.org/officeDocument/2006/relationships/hyperlink" Target="https://ru.wikipedia.org/wiki/160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90%D0%BD%D0%B0%D0%BB%D0%B8%D1%82%D0%B8%D1%87%D0%B5%D1%81%D0%BA%D0%B0%D1%8F_%D0%B3%D0%B5%D0%BE%D0%BC%D0%B5%D1%82%D1%80%D0%B8%D1%8F" TargetMode="External"/><Relationship Id="rId5" Type="http://schemas.openxmlformats.org/officeDocument/2006/relationships/hyperlink" Target="https://ru.wikipedia.org/wiki/%D0%9C%D0%B0%D1%82%D0%B5%D0%BC%D0%B0%D1%82%D0%B8%D0%BA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s://ru.wikipedia.org/wiki/%D0%A4%D1%80%D0%B0%D0%BD%D1%86%D0%B8%D1%8F" TargetMode="External"/><Relationship Id="rId9" Type="http://schemas.openxmlformats.org/officeDocument/2006/relationships/hyperlink" Target="https://ru.wikipedia.org/wiki/%D0%A2%D0%B5%D0%BE%D1%80%D0%B8%D1%8F_%D1%87%D0%B8%D1%81%D0%B5%D0%B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Чувашский государственный университет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Раритетная лаборатория физики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raritet.chuvsu.ru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(СПО) 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	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Основы фотометрии и геометрической оптики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		Лекцию подготовил</a:t>
            </a:r>
            <a: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          	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доцент кафедры общей физики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     Сорокин Геннадий Михайлович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 2024 год</a:t>
            </a: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755650" y="1484313"/>
            <a:ext cx="7704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>
                <a:solidFill>
                  <a:srgbClr val="002060"/>
                </a:solidFill>
                <a:cs typeface="Times New Roman" pitchFamily="18" charset="0"/>
              </a:rPr>
              <a:t>	</a:t>
            </a:r>
            <a:endParaRPr lang="ru-RU" altLang="ru-RU" sz="3200">
              <a:latin typeface="Calibri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340768"/>
            <a:ext cx="18589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Вывод формулы принципа Ферма</a:t>
            </a:r>
            <a:endParaRPr lang="ru-RU" sz="3200" dirty="0" smtClean="0"/>
          </a:p>
        </p:txBody>
      </p:sp>
      <p:graphicFrame>
        <p:nvGraphicFramePr>
          <p:cNvPr id="6146" name="Объект 2"/>
          <p:cNvGraphicFramePr>
            <a:graphicFrameLocks noChangeAspect="1"/>
          </p:cNvGraphicFramePr>
          <p:nvPr/>
        </p:nvGraphicFramePr>
        <p:xfrm>
          <a:off x="5580111" y="1403350"/>
          <a:ext cx="1655713" cy="2114281"/>
        </p:xfrm>
        <a:graphic>
          <a:graphicData uri="http://schemas.openxmlformats.org/presentationml/2006/ole">
            <p:oleObj spid="_x0000_s49160" name="Equation" r:id="rId3" imgW="1790700" imgH="2286000" progId="">
              <p:embed/>
            </p:oleObj>
          </a:graphicData>
        </a:graphic>
      </p:graphicFrame>
      <p:sp>
        <p:nvSpPr>
          <p:cNvPr id="6149" name="Прямоугольник 6"/>
          <p:cNvSpPr>
            <a:spLocks noChangeArrowheads="1"/>
          </p:cNvSpPr>
          <p:nvPr/>
        </p:nvSpPr>
        <p:spPr bwMode="auto">
          <a:xfrm>
            <a:off x="2339975" y="4703763"/>
            <a:ext cx="50215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      Уравнение </a:t>
            </a:r>
            <a:r>
              <a:rPr lang="ru-RU" dirty="0" smtClean="0">
                <a:cs typeface="Times New Roman" pitchFamily="18" charset="0"/>
              </a:rPr>
              <a:t>принципа Ферма</a:t>
            </a:r>
            <a:endParaRPr lang="ru-RU" dirty="0"/>
          </a:p>
        </p:txBody>
      </p:sp>
      <p:pic>
        <p:nvPicPr>
          <p:cNvPr id="6150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196975"/>
            <a:ext cx="3286422" cy="244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Прямоугольник 8"/>
          <p:cNvSpPr>
            <a:spLocks noChangeArrowheads="1"/>
          </p:cNvSpPr>
          <p:nvPr/>
        </p:nvSpPr>
        <p:spPr bwMode="auto">
          <a:xfrm>
            <a:off x="666750" y="5334000"/>
            <a:ext cx="8366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dirty="0">
                <a:solidFill>
                  <a:srgbClr val="FF0000"/>
                </a:solidFill>
                <a:cs typeface="Times New Roman" pitchFamily="18" charset="0"/>
              </a:rPr>
              <a:t>Свет распространяется между двумя точками по пути, для прохождения которого необходимо наименьшее время.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196752"/>
            <a:ext cx="29000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89040"/>
            <a:ext cx="74199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653136"/>
            <a:ext cx="18573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Прямолинейное распространение света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! Февр -июнь 22 г УЧЕБА\ИГФ\ЛЕКЦИИ\! Лек ИГФ 9 февр по июнь 2022 г\9 Лек 6 апр 22 г Геом опт\Рис для лекции\Ученые от древн Гре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7003604" cy="410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371600"/>
          </a:xfrm>
        </p:spPr>
        <p:txBody>
          <a:bodyPr/>
          <a:lstStyle/>
          <a:p>
            <a:pPr algn="just"/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Опытным доказательством этого закона могут служить резкие тени, отбрасываемые непрозрачными телами при освещении светом источника достаточно малых размеров («точечный источник»).</a:t>
            </a:r>
            <a:endParaRPr lang="ru-RU" alt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276475"/>
            <a:ext cx="4513262" cy="3384550"/>
          </a:xfrm>
        </p:spPr>
      </p:pic>
      <p:sp>
        <p:nvSpPr>
          <p:cNvPr id="1741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003800" y="2130425"/>
            <a:ext cx="3409950" cy="45720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В однородной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прозрачной среде свет распространяется прямолинейно, то есть световые лучи в такой среде представляют собой прямые линии. </a:t>
            </a:r>
          </a:p>
          <a:p>
            <a:endParaRPr lang="ru-RU" altLang="ru-RU" dirty="0" smtClean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484438" y="98107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eaLnBrk="1" hangingPunct="1"/>
            <a:endParaRPr lang="ru-RU" altLang="ru-RU" sz="40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Образование тени.</a:t>
            </a:r>
          </a:p>
        </p:txBody>
      </p:sp>
      <p:graphicFrame>
        <p:nvGraphicFramePr>
          <p:cNvPr id="1945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812925" y="1916113"/>
          <a:ext cx="5518150" cy="3457575"/>
        </p:xfrm>
        <a:graphic>
          <a:graphicData uri="http://schemas.openxmlformats.org/presentationml/2006/ole">
            <p:oleObj spid="_x0000_s19462" name="Точечный рисунок" r:id="rId4" imgW="3847619" imgH="2409524" progId="PBrush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отражения света</a:t>
            </a:r>
            <a:endParaRPr lang="ru-RU" altLang="ru-RU" sz="2800" smtClean="0">
              <a:solidFill>
                <a:srgbClr val="FF00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971550" y="1196975"/>
            <a:ext cx="3240088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zh-CN"/>
          </a:p>
          <a:p>
            <a:r>
              <a:rPr lang="ru-RU" altLang="zh-CN" sz="2400"/>
              <a:t>Падающий и отраженный лучи, а также перпендикуляр к границе раздела двух сред, восстановленный в точке падения луча, лежат в  одной плоскости (плоскость падения). Угол отражения α равен</a:t>
            </a:r>
          </a:p>
          <a:p>
            <a:r>
              <a:rPr lang="ru-RU" altLang="zh-CN" sz="2400"/>
              <a:t> углу падения α. </a:t>
            </a:r>
            <a:endParaRPr lang="ru-RU" altLang="ru-RU" sz="2400"/>
          </a:p>
        </p:txBody>
      </p:sp>
      <p:pic>
        <p:nvPicPr>
          <p:cNvPr id="20484" name="Picture 5" descr="F:\! Февр -июнь 22 г УЧЕБА\ИГФ\ЛЕКЦИИ\! Лек ИГФ 9 февр по июнь 2022 г\9 Лек 6 апр 22 г Геом опт\Рис для лекции\Закон отраж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788" y="1985963"/>
            <a:ext cx="32861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преломления света</a:t>
            </a:r>
          </a:p>
        </p:txBody>
      </p:sp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457200" y="1806575"/>
            <a:ext cx="85074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zh-CN"/>
              <a:t>Закон преломления был экспериментально установлен голландским ученым В. Снеллиусом (1621 г.). </a:t>
            </a:r>
            <a:endParaRPr lang="ru-RU" altLang="ru-RU"/>
          </a:p>
        </p:txBody>
      </p:sp>
      <p:pic>
        <p:nvPicPr>
          <p:cNvPr id="22532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188" y="3213100"/>
            <a:ext cx="8470900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6408712" cy="396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ChangeArrowheads="1"/>
          </p:cNvSpPr>
          <p:nvPr>
            <p:ph idx="1"/>
          </p:nvPr>
        </p:nvSpPr>
        <p:spPr>
          <a:xfrm>
            <a:off x="500063" y="1357313"/>
            <a:ext cx="8358187" cy="192881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altLang="zh-CN" sz="2800" b="1" i="1" smtClean="0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ru-RU" altLang="zh-CN" sz="2800" smtClean="0">
                <a:latin typeface="Times New Roman" pitchFamily="18" charset="0"/>
              </a:rPr>
              <a:t>Физический смысл показатель преломления – это отношение скорости распространения волн в первой среде υ</a:t>
            </a:r>
            <a:r>
              <a:rPr lang="en-US" altLang="ru-RU" sz="2800" b="1" baseline="-25000" smtClean="0">
                <a:latin typeface="Times New Roman" pitchFamily="18" charset="0"/>
              </a:rPr>
              <a:t>1</a:t>
            </a:r>
            <a:r>
              <a:rPr lang="ru-RU" altLang="zh-CN" sz="2800" b="1" baseline="-25000" smtClean="0">
                <a:latin typeface="Times New Roman" pitchFamily="18" charset="0"/>
              </a:rPr>
              <a:t> </a:t>
            </a:r>
            <a:r>
              <a:rPr lang="ru-RU" altLang="zh-CN" sz="2800" smtClean="0">
                <a:latin typeface="Times New Roman" pitchFamily="18" charset="0"/>
              </a:rPr>
              <a:t>к скорости их распространения во второй среде</a:t>
            </a:r>
            <a:r>
              <a:rPr lang="ru-RU" altLang="zh-CN" sz="2800" b="1" smtClean="0">
                <a:latin typeface="Times New Roman" pitchFamily="18" charset="0"/>
              </a:rPr>
              <a:t> </a:t>
            </a:r>
            <a:r>
              <a:rPr lang="ru-RU" altLang="zh-CN" sz="2800" smtClean="0">
                <a:latin typeface="Times New Roman" pitchFamily="18" charset="0"/>
              </a:rPr>
              <a:t>υ</a:t>
            </a:r>
            <a:r>
              <a:rPr lang="en-US" altLang="ru-RU" sz="2800" b="1" baseline="-25000" smtClean="0">
                <a:latin typeface="Times New Roman" pitchFamily="18" charset="0"/>
              </a:rPr>
              <a:t>2</a:t>
            </a:r>
            <a:r>
              <a:rPr lang="ru-RU" altLang="zh-CN" sz="2800" smtClean="0">
                <a:latin typeface="Times New Roman" pitchFamily="18" charset="0"/>
              </a:rPr>
              <a:t>:</a:t>
            </a:r>
            <a:r>
              <a:rPr lang="ru-RU" altLang="zh-CN" sz="2800" b="1" baseline="-25000" smtClean="0">
                <a:latin typeface="Times New Roman" pitchFamily="18" charset="0"/>
              </a:rPr>
              <a:t>  </a:t>
            </a:r>
            <a:endParaRPr lang="ru-RU" altLang="zh-CN" sz="2800" b="1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zh-CN" sz="1800">
              <a:latin typeface="Calibri" pitchFamily="34" charset="0"/>
              <a:cs typeface="Arial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571500" y="4214813"/>
            <a:ext cx="82153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ru-RU" altLang="zh-CN" b="1" i="1">
                <a:solidFill>
                  <a:srgbClr val="0000FF"/>
                </a:solidFill>
              </a:rPr>
              <a:t>	</a:t>
            </a:r>
            <a:r>
              <a:rPr lang="ru-RU" altLang="zh-CN"/>
              <a:t>Абсолютный показатель преломления равен отношению скорости света c в вакууме к скорости света υ в среде: </a:t>
            </a:r>
            <a:endParaRPr lang="ru-RU" altLang="zh-CN" sz="1800">
              <a:cs typeface="Times New Roman" pitchFamily="18" charset="0"/>
            </a:endParaRPr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zh-CN">
              <a:cs typeface="Arial" charset="0"/>
            </a:endParaRPr>
          </a:p>
        </p:txBody>
      </p:sp>
      <p:sp>
        <p:nvSpPr>
          <p:cNvPr id="25606" name="Rectangle 11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zh-CN">
                <a:latin typeface="Calibri" pitchFamily="34" charset="0"/>
              </a:rPr>
              <a:t> </a:t>
            </a:r>
            <a:endParaRPr lang="ru-RU" altLang="zh-CN">
              <a:cs typeface="Arial" charset="0"/>
            </a:endParaRPr>
          </a:p>
        </p:txBody>
      </p:sp>
      <p:sp>
        <p:nvSpPr>
          <p:cNvPr id="2560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Ins="539580" anchor="ctr">
            <a:spAutoFit/>
          </a:bodyPr>
          <a:lstStyle/>
          <a:p>
            <a:pPr eaLnBrk="1" hangingPunct="1"/>
            <a:endParaRPr lang="ru-RU" altLang="zh-CN">
              <a:cs typeface="Arial" charset="0"/>
            </a:endParaRPr>
          </a:p>
        </p:txBody>
      </p:sp>
      <p:sp>
        <p:nvSpPr>
          <p:cNvPr id="25608" name="Rectangle 14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zh-CN">
                <a:latin typeface="Calibri" pitchFamily="34" charset="0"/>
              </a:rPr>
              <a:t> </a:t>
            </a:r>
            <a:endParaRPr lang="ru-RU" altLang="zh-CN" sz="1100"/>
          </a:p>
          <a:p>
            <a:endParaRPr lang="ru-RU" altLang="zh-CN">
              <a:cs typeface="Arial" charset="0"/>
            </a:endParaRP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43110" y="3165620"/>
            <a:ext cx="1129155" cy="809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71735" y="5504131"/>
            <a:ext cx="1000530" cy="8096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7651" name="Picture 2" descr="F:\! Февр -июнь 22 г УЧЕБА\ИГФ\ЛЕКЦИИ\! Лек ИГФ 9 февр по июнь 2022 г\9 Лек 6 апр 22 г Геом опт\Рис для лекции\Табл пок прелом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272808" cy="521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138" y="77788"/>
            <a:ext cx="7689850" cy="1371600"/>
          </a:xfrm>
        </p:spPr>
        <p:txBody>
          <a:bodyPr/>
          <a:lstStyle/>
          <a:p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Полное отражение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719138" y="5013325"/>
            <a:ext cx="6373812" cy="1584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mtClean="0"/>
              <a:t>Угол полного отражения 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628775"/>
            <a:ext cx="29511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9838" y="4859338"/>
            <a:ext cx="2089150" cy="12541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68144" y="1885666"/>
            <a:ext cx="1673343" cy="8762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68144" y="3012666"/>
            <a:ext cx="1498167" cy="4308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642938"/>
            <a:ext cx="8105775" cy="5834062"/>
          </a:xfrm>
        </p:spPr>
        <p:txBody>
          <a:bodyPr/>
          <a:lstStyle/>
          <a:p>
            <a:pPr marL="609600" indent="-609600" eaLnBrk="1" hangingPunct="1">
              <a:lnSpc>
                <a:spcPct val="70000"/>
              </a:lnSpc>
              <a:buFont typeface="Arial" charset="0"/>
              <a:buNone/>
            </a:pPr>
            <a:endParaRPr lang="en-US" altLang="ru-RU" sz="2800" dirty="0" smtClean="0">
              <a:solidFill>
                <a:srgbClr val="009900"/>
              </a:solidFill>
              <a:latin typeface="Times New Roman" pitchFamily="18" charset="0"/>
            </a:endParaRPr>
          </a:p>
          <a:p>
            <a:pPr marL="609600" indent="-609600" eaLnBrk="1" hangingPunct="1">
              <a:lnSpc>
                <a:spcPct val="70000"/>
              </a:lnSpc>
              <a:buFont typeface="Arial" charset="0"/>
              <a:buNone/>
            </a:pPr>
            <a:endParaRPr lang="ru-RU" altLang="ru-RU" sz="2800" dirty="0" smtClean="0">
              <a:solidFill>
                <a:srgbClr val="0099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</a:pPr>
            <a:r>
              <a:rPr lang="ru-RU" altLang="zh-CN" dirty="0" smtClean="0">
                <a:latin typeface="Times New Roman" pitchFamily="18" charset="0"/>
              </a:rPr>
              <a:t>				Содержание</a:t>
            </a:r>
          </a:p>
          <a:p>
            <a:pPr marL="609600" indent="-609600" eaLnBrk="1" hangingPunct="1">
              <a:buFont typeface="Arial" charset="0"/>
              <a:buNone/>
            </a:pPr>
            <a:r>
              <a:rPr lang="ru-RU" altLang="zh-CN" dirty="0" smtClean="0">
                <a:latin typeface="Times New Roman" pitchFamily="18" charset="0"/>
              </a:rPr>
              <a:t>Лекционные демонстрации.</a:t>
            </a:r>
          </a:p>
          <a:p>
            <a:pPr marL="609600" indent="-609600" eaLnBrk="1" hangingPunct="1">
              <a:buFont typeface="Arial" charset="0"/>
              <a:buNone/>
            </a:pPr>
            <a:endParaRPr lang="ru-RU" altLang="zh-CN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altLang="zh-CN" dirty="0" smtClean="0">
                <a:latin typeface="Times New Roman" pitchFamily="18" charset="0"/>
              </a:rPr>
              <a:t>Фотометрические характеристики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altLang="zh-CN" dirty="0" smtClean="0">
                <a:latin typeface="Times New Roman" pitchFamily="18" charset="0"/>
              </a:rPr>
              <a:t>Геометрическая (лучевая ) </a:t>
            </a:r>
            <a:r>
              <a:rPr lang="ru-RU" altLang="zh-CN" dirty="0" smtClean="0">
                <a:latin typeface="Times New Roman" pitchFamily="18" charset="0"/>
              </a:rPr>
              <a:t>оптика</a:t>
            </a:r>
            <a:r>
              <a:rPr lang="ru-RU" altLang="en-US" dirty="0" smtClean="0">
                <a:latin typeface="Times New Roman" pitchFamily="18" charset="0"/>
              </a:rPr>
              <a:t> </a:t>
            </a:r>
            <a:endParaRPr lang="ru-RU" altLang="en-US" dirty="0" smtClean="0">
              <a:latin typeface="Times New Roman" pitchFamily="18" charset="0"/>
            </a:endParaRPr>
          </a:p>
          <a:p>
            <a:pPr marL="609600" indent="-609600" eaLnBrk="1" hangingPunct="1">
              <a:buNone/>
            </a:pPr>
            <a:r>
              <a:rPr lang="ru-RU" altLang="en-US" dirty="0" smtClean="0">
                <a:latin typeface="Times New Roman" pitchFamily="18" charset="0"/>
              </a:rPr>
              <a:t>3. Аберрации оптических систем.</a:t>
            </a:r>
            <a:endParaRPr lang="ru-RU" altLang="en-US" dirty="0" smtClean="0"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</a:pPr>
            <a:endParaRPr lang="ru-RU" altLang="ru-RU" sz="2800" dirty="0" smtClean="0">
              <a:solidFill>
                <a:srgbClr val="0099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Линзы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Линзой</a:t>
            </a:r>
            <a:r>
              <a:rPr lang="ru-RU" altLang="zh-CN" sz="2400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400" dirty="0" smtClean="0">
                <a:latin typeface="Times New Roman" pitchFamily="18" charset="0"/>
                <a:cs typeface="Times New Roman" pitchFamily="18" charset="0"/>
              </a:rPr>
              <a:t>называется прозрачное тело, ограниченное двумя сферическими поверхностями. Если толщина самой линзы мала по сравнению с радиусами кривизны сферических поверхностей, то линзу называют тонкой. </a:t>
            </a:r>
            <a:r>
              <a:rPr lang="ru-RU" alt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573016"/>
            <a:ext cx="66967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&amp;Pcy;&amp;rcy;&amp;iecy;&amp;lcy;&amp;ocy;&amp;mcy;&amp;lcy;&amp;iecy;&amp;ncy;&amp;icy;&amp;iecy; &amp;pcy;&amp;acy;&amp;rcy;&amp;acy;&amp;lcy;&amp;lcy;&amp;iecy;&amp;lcy;&amp;softcy;&amp;ncy;&amp;ocy;&amp;gcy;&amp;ocy; &amp;pcy;&amp;ucy;&amp;chcy;&amp;kcy;&amp;acy; &amp;lcy;&amp;ucy;&amp;chcy;&amp;iecy;&amp;jcy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643063"/>
            <a:ext cx="5072063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428625" y="714375"/>
            <a:ext cx="8429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zh-CN" sz="2400"/>
              <a:t>	Преломление параллельного пучка лучей в собирающей (a) и рассеивающей (b) линзах. </a:t>
            </a:r>
            <a:endParaRPr lang="ru-RU" altLang="zh-CN" sz="2400">
              <a:cs typeface="Arial" charset="0"/>
            </a:endParaRPr>
          </a:p>
        </p:txBody>
      </p:sp>
      <p:sp>
        <p:nvSpPr>
          <p:cNvPr id="16389" name="Прямоугольник 9"/>
          <p:cNvSpPr>
            <a:spLocks noChangeArrowheads="1"/>
          </p:cNvSpPr>
          <p:nvPr/>
        </p:nvSpPr>
        <p:spPr bwMode="auto">
          <a:xfrm>
            <a:off x="4214813" y="4429125"/>
            <a:ext cx="5000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zh-CN" sz="2400"/>
              <a:t>O – оптический центр</a:t>
            </a:r>
            <a:r>
              <a:rPr lang="en-US" altLang="ru-RU" sz="2400"/>
              <a:t>;</a:t>
            </a:r>
            <a:endParaRPr lang="ru-RU" altLang="zh-CN" sz="2400"/>
          </a:p>
          <a:p>
            <a:pPr algn="just" eaLnBrk="1" hangingPunct="1"/>
            <a:r>
              <a:rPr lang="ru-RU" altLang="zh-CN" sz="2400"/>
              <a:t>F – главный фокус</a:t>
            </a:r>
            <a:r>
              <a:rPr lang="en-US" altLang="ru-RU" sz="2400"/>
              <a:t>;</a:t>
            </a:r>
            <a:r>
              <a:rPr lang="ru-RU" altLang="zh-CN" sz="2400"/>
              <a:t> </a:t>
            </a:r>
          </a:p>
          <a:p>
            <a:pPr algn="just" eaLnBrk="1" hangingPunct="1"/>
            <a:r>
              <a:rPr lang="ru-RU" altLang="zh-CN" sz="2400"/>
              <a:t>F' – побочный фокус</a:t>
            </a:r>
            <a:r>
              <a:rPr lang="en-US" altLang="ru-RU" sz="2400"/>
              <a:t>;</a:t>
            </a:r>
            <a:r>
              <a:rPr lang="ru-RU" altLang="zh-CN" sz="2400"/>
              <a:t> </a:t>
            </a:r>
          </a:p>
          <a:p>
            <a:pPr algn="just" eaLnBrk="1" hangingPunct="1"/>
            <a:r>
              <a:rPr lang="ru-RU" altLang="zh-CN" sz="2400"/>
              <a:t>OF' – побочная оптическая ось</a:t>
            </a:r>
            <a:r>
              <a:rPr lang="en-US" altLang="ru-RU" sz="2400"/>
              <a:t>;</a:t>
            </a:r>
            <a:endParaRPr lang="ru-RU" altLang="zh-CN" sz="2400"/>
          </a:p>
          <a:p>
            <a:pPr algn="just" eaLnBrk="1" hangingPunct="1"/>
            <a:r>
              <a:rPr lang="ru-RU" altLang="zh-CN" sz="2400"/>
              <a:t>Ф – фокальная плоскость.</a:t>
            </a:r>
            <a:endParaRPr lang="ru-RU" altLang="zh-CN">
              <a:cs typeface="Times New Roman" pitchFamily="18" charset="0"/>
            </a:endParaRPr>
          </a:p>
        </p:txBody>
      </p:sp>
      <p:sp>
        <p:nvSpPr>
          <p:cNvPr id="16390" name="Прямоугольник 10"/>
          <p:cNvSpPr>
            <a:spLocks noChangeArrowheads="1"/>
          </p:cNvSpPr>
          <p:nvPr/>
        </p:nvSpPr>
        <p:spPr bwMode="auto">
          <a:xfrm>
            <a:off x="71438" y="4429125"/>
            <a:ext cx="37147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zh-CN" sz="2400"/>
              <a:t>Точки O</a:t>
            </a:r>
            <a:r>
              <a:rPr lang="ru-RU" altLang="zh-CN" sz="2400" b="1" baseline="-25000"/>
              <a:t>1</a:t>
            </a:r>
            <a:r>
              <a:rPr lang="ru-RU" altLang="zh-CN" sz="2400"/>
              <a:t> и O</a:t>
            </a:r>
            <a:r>
              <a:rPr lang="en-US" altLang="ru-RU" sz="2400" b="1" baseline="-25000"/>
              <a:t>2</a:t>
            </a:r>
            <a:r>
              <a:rPr lang="ru-RU" altLang="zh-CN" sz="2400"/>
              <a:t> – центры</a:t>
            </a:r>
            <a:r>
              <a:rPr lang="en-US" altLang="ru-RU" sz="2400"/>
              <a:t> </a:t>
            </a:r>
            <a:r>
              <a:rPr lang="ru-RU" altLang="zh-CN" sz="2400"/>
              <a:t>сферических</a:t>
            </a:r>
            <a:r>
              <a:rPr lang="en-US" altLang="ru-RU" sz="2400"/>
              <a:t> </a:t>
            </a:r>
            <a:r>
              <a:rPr lang="ru-RU" altLang="zh-CN" sz="2400"/>
              <a:t>поверхностей</a:t>
            </a:r>
            <a:r>
              <a:rPr lang="en-US" altLang="ru-RU" sz="2400"/>
              <a:t>;</a:t>
            </a:r>
            <a:r>
              <a:rPr lang="ru-RU" altLang="zh-CN" sz="2400"/>
              <a:t> </a:t>
            </a:r>
            <a:endParaRPr lang="en-US" altLang="ru-RU" sz="2400"/>
          </a:p>
          <a:p>
            <a:pPr algn="just" eaLnBrk="1" hangingPunct="1"/>
            <a:r>
              <a:rPr lang="ru-RU" altLang="zh-CN" sz="2400"/>
              <a:t>O</a:t>
            </a:r>
            <a:r>
              <a:rPr lang="ru-RU" altLang="zh-CN" sz="2400" b="1" baseline="-25000"/>
              <a:t>1</a:t>
            </a:r>
            <a:r>
              <a:rPr lang="ru-RU" altLang="zh-CN" sz="2400"/>
              <a:t>O</a:t>
            </a:r>
            <a:r>
              <a:rPr lang="en-US" altLang="ru-RU" sz="2400" b="1" baseline="-25000"/>
              <a:t>2</a:t>
            </a:r>
            <a:r>
              <a:rPr lang="ru-RU" altLang="zh-CN" sz="2400"/>
              <a:t> – главная оптическая ось</a:t>
            </a:r>
            <a:r>
              <a:rPr lang="en-US" altLang="ru-RU" sz="2400"/>
              <a:t>;</a:t>
            </a:r>
            <a:endParaRPr lang="ru-RU" altLang="zh-CN" sz="240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250825" y="836613"/>
            <a:ext cx="8501063" cy="5214937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n-US" altLang="ru-RU" sz="2800" dirty="0" smtClean="0">
                <a:latin typeface="Times New Roman" panose="02020603050405020304" pitchFamily="18" charset="0"/>
              </a:rPr>
              <a:t>		</a:t>
            </a:r>
            <a:r>
              <a:rPr lang="ru-RU" altLang="zh-CN" sz="2400" dirty="0" smtClean="0">
                <a:latin typeface="Times New Roman" panose="02020603050405020304" pitchFamily="18" charset="0"/>
              </a:rPr>
              <a:t>Основное свойство линз – способность давать изображения предметов. </a:t>
            </a: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ru-RU" altLang="zh-CN" sz="2400" dirty="0" smtClean="0">
              <a:latin typeface="Times New Roman" panose="02020603050405020304" pitchFamily="18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ru-RU" altLang="zh-CN" sz="2400" dirty="0" smtClean="0">
                <a:latin typeface="Times New Roman" panose="02020603050405020304" pitchFamily="18" charset="0"/>
              </a:rPr>
              <a:t>    </a:t>
            </a:r>
            <a:r>
              <a:rPr lang="en-US" altLang="ru-RU" sz="2400" dirty="0" smtClean="0">
                <a:latin typeface="Times New Roman" panose="02020603050405020304" pitchFamily="18" charset="0"/>
              </a:rPr>
              <a:t>	</a:t>
            </a:r>
            <a:r>
              <a:rPr lang="ru-RU" altLang="zh-CN" sz="2400" dirty="0" smtClean="0">
                <a:latin typeface="Times New Roman" panose="02020603050405020304" pitchFamily="18" charset="0"/>
              </a:rPr>
              <a:t>Изображения бывают прямыми и перевернутыми, действительными и мнимыми, увеличенными и уменьшенными. Положение изображения и его характер можно определить с помощью геометрических построений. Для этого используют свойства некоторых стандартных лучей, ход которых известен. Это лучи, проходящие через оптический центр или один из фокусов линзы, а также лучи, параллельные главной или одной из побочных оптических осей.</a:t>
            </a:r>
            <a:endParaRPr lang="ru-RU" altLang="zh-CN" sz="2400" dirty="0" smtClean="0">
              <a:solidFill>
                <a:srgbClr val="0066CC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ru-RU" altLang="zh-CN" sz="2800" dirty="0" smtClean="0">
              <a:solidFill>
                <a:srgbClr val="0066CC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altLang="zh-CN" dirty="0" smtClean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! Февр -июнь 22 г УЧЕБА\ИГФ\ЛЕКЦИИ\! Лек ИГФ 9 февр по июнь 2022 г\9 Лек 6 апр 22 г Геом опт\Рис для лекции\Ход лучей в линз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836614"/>
            <a:ext cx="5904656" cy="374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941168"/>
            <a:ext cx="14573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! Февр -июнь 22 г УЧЕБА\ИГФ\ЛЕКЦИИ\! Лек ИГФ 9 февр по июнь 2022 г\9 Лек 6 апр 22 г Геом опт\Рис для лекции\Построения в линз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836613"/>
            <a:ext cx="89789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395536" y="260649"/>
            <a:ext cx="8424936" cy="158417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zh-CN" sz="2400" dirty="0" smtClean="0">
                <a:latin typeface="Times New Roman" pitchFamily="18" charset="0"/>
              </a:rPr>
              <a:t>	Изображения можно рассчитать с помощью формулы тонкой линзы. Если расстояние от предмета до линзы обозначить через </a:t>
            </a:r>
            <a:r>
              <a:rPr lang="ru-RU" altLang="zh-CN" sz="2400" dirty="0" err="1" smtClean="0">
                <a:latin typeface="Times New Roman" pitchFamily="18" charset="0"/>
              </a:rPr>
              <a:t>d</a:t>
            </a:r>
            <a:r>
              <a:rPr lang="ru-RU" altLang="zh-CN" sz="2400" dirty="0" smtClean="0">
                <a:latin typeface="Times New Roman" pitchFamily="18" charset="0"/>
              </a:rPr>
              <a:t>, а расстояние от линзы до изображения через </a:t>
            </a:r>
            <a:r>
              <a:rPr lang="ru-RU" altLang="zh-CN" sz="2400" dirty="0" err="1" smtClean="0">
                <a:latin typeface="Times New Roman" pitchFamily="18" charset="0"/>
              </a:rPr>
              <a:t>f</a:t>
            </a:r>
            <a:r>
              <a:rPr lang="ru-RU" altLang="zh-CN" sz="2400" dirty="0" smtClean="0">
                <a:latin typeface="Times New Roman" pitchFamily="18" charset="0"/>
              </a:rPr>
              <a:t>, то формулу тонкой линзы можно записать в виде:</a:t>
            </a:r>
            <a:endParaRPr lang="ru-RU" altLang="zh-C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zh-CN">
              <a:cs typeface="Arial" charset="0"/>
            </a:endParaRPr>
          </a:p>
        </p:txBody>
      </p:sp>
      <p:sp>
        <p:nvSpPr>
          <p:cNvPr id="40964" name="Rectangle 8"/>
          <p:cNvSpPr>
            <a:spLocks noChangeArrowheads="1"/>
          </p:cNvSpPr>
          <p:nvPr/>
        </p:nvSpPr>
        <p:spPr bwMode="auto">
          <a:xfrm>
            <a:off x="0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ru-RU">
                <a:latin typeface="Calibri" pitchFamily="34" charset="0"/>
              </a:rPr>
              <a:t> </a:t>
            </a:r>
            <a:endParaRPr lang="en-US" altLang="ru-RU">
              <a:cs typeface="Arial" charset="0"/>
            </a:endParaRPr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157192"/>
            <a:ext cx="2372469" cy="123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67544" y="-926038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endParaRPr lang="ru-RU" altLang="ru-RU" dirty="0" smtClean="0"/>
          </a:p>
          <a:p>
            <a:pPr algn="just" eaLnBrk="1" hangingPunct="1"/>
            <a:endParaRPr lang="ru-RU" altLang="ru-RU" dirty="0" smtClean="0"/>
          </a:p>
          <a:p>
            <a:pPr algn="just" eaLnBrk="1" hangingPunct="1"/>
            <a:endParaRPr lang="ru-RU" altLang="ru-RU" dirty="0" smtClean="0"/>
          </a:p>
          <a:p>
            <a:pPr algn="just" eaLnBrk="1" hangingPunct="1"/>
            <a:endParaRPr lang="ru-RU" altLang="ru-RU" dirty="0" smtClean="0"/>
          </a:p>
          <a:p>
            <a:pPr algn="just" eaLnBrk="1" hangingPunct="1"/>
            <a:endParaRPr lang="ru-RU" altLang="ru-RU" dirty="0" smtClean="0"/>
          </a:p>
          <a:p>
            <a:pPr algn="just" eaLnBrk="1" hangingPunct="1"/>
            <a:endParaRPr lang="ru-RU" altLang="ru-RU" dirty="0" smtClean="0"/>
          </a:p>
          <a:p>
            <a:pPr algn="just" eaLnBrk="1" hangingPunct="1"/>
            <a:endParaRPr lang="ru-RU" altLang="ru-RU" sz="2400" dirty="0" smtClean="0"/>
          </a:p>
          <a:p>
            <a:pPr algn="just" eaLnBrk="1" hangingPunct="1"/>
            <a:endParaRPr lang="ru-RU" altLang="ru-RU" sz="2400" dirty="0" smtClean="0"/>
          </a:p>
          <a:p>
            <a:pPr algn="just" eaLnBrk="1" hangingPunct="1"/>
            <a:endParaRPr lang="ru-RU" altLang="ru-RU" sz="2400" dirty="0" smtClean="0"/>
          </a:p>
          <a:p>
            <a:pPr algn="just" eaLnBrk="1" hangingPunct="1"/>
            <a:endParaRPr lang="ru-RU" altLang="ru-RU" sz="2400" dirty="0" smtClean="0"/>
          </a:p>
          <a:p>
            <a:pPr algn="just" eaLnBrk="1" hangingPunct="1"/>
            <a:r>
              <a:rPr lang="ru-RU" altLang="zh-CN" sz="2400" dirty="0" smtClean="0"/>
              <a:t>Величину D, обратную фокусному расстоянию называют оптической силой линзы. </a:t>
            </a:r>
          </a:p>
          <a:p>
            <a:pPr algn="just" eaLnBrk="1" hangingPunct="1"/>
            <a:r>
              <a:rPr lang="en-US" altLang="ru-RU" sz="2400" dirty="0" smtClean="0"/>
              <a:t>      </a:t>
            </a:r>
            <a:r>
              <a:rPr lang="ru-RU" altLang="zh-CN" sz="2400" dirty="0" smtClean="0"/>
              <a:t>Единица измерения оптической силы является </a:t>
            </a:r>
            <a:r>
              <a:rPr lang="en-US" altLang="ru-RU" sz="2400" dirty="0" smtClean="0"/>
              <a:t>          </a:t>
            </a:r>
            <a:r>
              <a:rPr lang="ru-RU" altLang="zh-CN" sz="2400" dirty="0" smtClean="0"/>
              <a:t>1 диоптрия (</a:t>
            </a:r>
            <a:r>
              <a:rPr lang="ru-RU" altLang="zh-CN" sz="2400" dirty="0" err="1" smtClean="0"/>
              <a:t>дптр</a:t>
            </a:r>
            <a:r>
              <a:rPr lang="ru-RU" altLang="zh-CN" sz="2400" dirty="0" smtClean="0"/>
              <a:t>). Диоптрия – оптическая сила линзы с фокусным расстоянием 1 м.   </a:t>
            </a:r>
            <a:endParaRPr lang="en-US" altLang="ru-RU" sz="2400" b="1" i="1" dirty="0" smtClean="0">
              <a:solidFill>
                <a:srgbClr val="0066CC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44824"/>
            <a:ext cx="28098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61963"/>
            <a:ext cx="6858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323850" y="1341438"/>
            <a:ext cx="8229600" cy="3382962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zh-CN" sz="2800" b="1" i="1" dirty="0" smtClean="0">
                <a:latin typeface="Times New Roman" pitchFamily="18" charset="0"/>
              </a:rPr>
              <a:t>    </a:t>
            </a:r>
            <a:r>
              <a:rPr lang="en-US" altLang="ru-RU" sz="2800" b="1" i="1" dirty="0" smtClean="0">
                <a:latin typeface="Times New Roman" pitchFamily="18" charset="0"/>
              </a:rPr>
              <a:t>	</a:t>
            </a:r>
            <a:r>
              <a:rPr lang="ru-RU" altLang="zh-CN" sz="2400" dirty="0" smtClean="0">
                <a:latin typeface="Times New Roman" pitchFamily="18" charset="0"/>
              </a:rPr>
              <a:t>Линейным увеличением линзы Γ называют отношение линейных размеров изображения </a:t>
            </a:r>
            <a:r>
              <a:rPr lang="ru-RU" altLang="zh-CN" sz="2400" dirty="0" err="1" smtClean="0">
                <a:latin typeface="Times New Roman" pitchFamily="18" charset="0"/>
              </a:rPr>
              <a:t>h</a:t>
            </a:r>
            <a:r>
              <a:rPr lang="ru-RU" altLang="zh-CN" sz="2400" dirty="0" smtClean="0">
                <a:latin typeface="Times New Roman" pitchFamily="18" charset="0"/>
              </a:rPr>
              <a:t>' и предмета </a:t>
            </a:r>
            <a:r>
              <a:rPr lang="ru-RU" altLang="zh-CN" sz="2400" dirty="0" err="1" smtClean="0">
                <a:latin typeface="Times New Roman" pitchFamily="18" charset="0"/>
              </a:rPr>
              <a:t>h</a:t>
            </a:r>
            <a:r>
              <a:rPr lang="ru-RU" altLang="zh-CN" sz="2400" dirty="0" smtClean="0">
                <a:latin typeface="Times New Roman" pitchFamily="18" charset="0"/>
              </a:rPr>
              <a:t>. Величине </a:t>
            </a:r>
            <a:r>
              <a:rPr lang="ru-RU" altLang="zh-CN" sz="2400" dirty="0" err="1" smtClean="0">
                <a:latin typeface="Times New Roman" pitchFamily="18" charset="0"/>
              </a:rPr>
              <a:t>h</a:t>
            </a:r>
            <a:r>
              <a:rPr lang="ru-RU" altLang="zh-CN" sz="2400" dirty="0" smtClean="0">
                <a:latin typeface="Times New Roman" pitchFamily="18" charset="0"/>
              </a:rPr>
              <a:t>', как и в случае сферического зеркала, удобно приписывать знаки плюс или минус в зависимости от того, является изображение прямым или перевернутым. Величина </a:t>
            </a:r>
            <a:r>
              <a:rPr lang="ru-RU" altLang="zh-CN" sz="2400" dirty="0" err="1" smtClean="0">
                <a:latin typeface="Times New Roman" pitchFamily="18" charset="0"/>
              </a:rPr>
              <a:t>h</a:t>
            </a:r>
            <a:r>
              <a:rPr lang="ru-RU" altLang="zh-CN" sz="2400" dirty="0" smtClean="0">
                <a:latin typeface="Times New Roman" pitchFamily="18" charset="0"/>
              </a:rPr>
              <a:t> всегда считается положительной. Поэтому для прямых изображений Γ &gt; 0, для перевернутых Γ &lt; 0.</a:t>
            </a:r>
          </a:p>
          <a:p>
            <a:pPr eaLnBrk="1" hangingPunct="1"/>
            <a:endParaRPr lang="ru-RU" altLang="zh-CN" dirty="0" smtClean="0"/>
          </a:p>
        </p:txBody>
      </p:sp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zh-CN">
              <a:cs typeface="Arial" charset="0"/>
            </a:endParaRP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81885" y="4509120"/>
            <a:ext cx="2112886" cy="834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Вывод формулы тонкой собирающей линзы из геометрических построений. </a:t>
            </a:r>
            <a:endParaRPr lang="ru-RU" altLang="ru-RU" smtClean="0"/>
          </a:p>
        </p:txBody>
      </p:sp>
      <p:pic>
        <p:nvPicPr>
          <p:cNvPr id="45059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700213"/>
            <a:ext cx="82486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Формула  шлифовщика для линзы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35643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476673"/>
            <a:ext cx="6030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3200" dirty="0" smtClean="0"/>
              <a:t>Лекционные демонстрации</a:t>
            </a:r>
            <a:r>
              <a:rPr lang="ru-RU" altLang="zh-CN" dirty="0" smtClean="0"/>
              <a:t>.</a:t>
            </a:r>
            <a:br>
              <a:rPr lang="ru-RU" altLang="zh-CN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5083950" cy="408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zh-CN" sz="320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ru-RU" altLang="zh-CN" sz="3200" smtClean="0">
                <a:solidFill>
                  <a:srgbClr val="FF0000"/>
                </a:solidFill>
                <a:latin typeface="Times New Roman" pitchFamily="18" charset="0"/>
              </a:rPr>
              <a:t>Зеркала</a:t>
            </a:r>
            <a:endParaRPr lang="ru-RU" altLang="zh-CN" sz="3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55563" y="1060450"/>
            <a:ext cx="8715375" cy="157162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zh-CN" sz="2800" smtClean="0">
                <a:latin typeface="Times New Roman" pitchFamily="18" charset="0"/>
              </a:rPr>
              <a:t>    </a:t>
            </a:r>
            <a:r>
              <a:rPr lang="en-US" altLang="ru-RU" sz="2800" smtClean="0">
                <a:latin typeface="Times New Roman" pitchFamily="18" charset="0"/>
              </a:rPr>
              <a:t>	</a:t>
            </a:r>
            <a:r>
              <a:rPr lang="ru-RU" altLang="zh-CN" sz="2400" smtClean="0">
                <a:latin typeface="Times New Roman" pitchFamily="18" charset="0"/>
              </a:rPr>
              <a:t>Простейшим оптическим устройством, способным создавать изображение предмета, является плоское зеркало. </a:t>
            </a:r>
            <a:endParaRPr lang="ru-RU" altLang="zh-CN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Рисунок 3" descr="img8.jpg"/>
          <p:cNvPicPr>
            <a:picLocks noChangeAspect="1" noChangeArrowheads="1"/>
          </p:cNvPicPr>
          <p:nvPr/>
        </p:nvPicPr>
        <p:blipFill>
          <a:blip r:embed="rId2" cstate="print"/>
          <a:srcRect l="4755"/>
          <a:stretch>
            <a:fillRect/>
          </a:stretch>
        </p:blipFill>
        <p:spPr bwMode="auto">
          <a:xfrm>
            <a:off x="0" y="2349500"/>
            <a:ext cx="4506913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4264025" y="2349500"/>
            <a:ext cx="4714875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en-US" altLang="ru-RU"/>
              <a:t>	</a:t>
            </a:r>
            <a:r>
              <a:rPr lang="ru-RU" altLang="zh-CN" sz="2400"/>
              <a:t>Изображение предмета, </a:t>
            </a:r>
            <a:r>
              <a:rPr lang="en-US" altLang="ru-RU" sz="2400"/>
              <a:t>     </a:t>
            </a:r>
            <a:r>
              <a:rPr lang="ru-RU" altLang="zh-CN" sz="2400"/>
              <a:t>даваемое плоским зеркалом, формируется за счет лучей, отраженных от зеркальной поверхности.</a:t>
            </a:r>
            <a:r>
              <a:rPr lang="en-US" altLang="ru-RU" sz="2400"/>
              <a:t> </a:t>
            </a:r>
          </a:p>
          <a:p>
            <a:pPr algn="just" eaLnBrk="1" hangingPunct="1"/>
            <a:r>
              <a:rPr lang="en-US" altLang="ru-RU" sz="2400"/>
              <a:t>	</a:t>
            </a:r>
            <a:r>
              <a:rPr lang="ru-RU" altLang="zh-CN" sz="2400"/>
              <a:t>Это изображение является мнимым, так как оно образуется пересечением не самих отраженных лучей, а их продолжений в «зазеркалье»</a:t>
            </a:r>
            <a:r>
              <a:rPr lang="en-US" altLang="ru-RU" sz="2400"/>
              <a:t>.</a:t>
            </a:r>
            <a:endParaRPr lang="ru-RU" altLang="zh-CN" sz="2400">
              <a:cs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  <p:bldP spid="225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323850" y="3644900"/>
            <a:ext cx="8405813" cy="3500438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zh-CN" smtClean="0"/>
              <a:t>    </a:t>
            </a:r>
            <a:r>
              <a:rPr lang="en-US" altLang="ru-RU" smtClean="0"/>
              <a:t>	</a:t>
            </a:r>
            <a:r>
              <a:rPr lang="ru-RU" altLang="zh-CN" sz="2400" smtClean="0">
                <a:latin typeface="Times New Roman" pitchFamily="18" charset="0"/>
              </a:rPr>
              <a:t>Ход лучей при отражении от плоского зеркала. Точка S' является мнимым изображением точки S.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zh-CN" sz="2400" smtClean="0">
                <a:latin typeface="Times New Roman" pitchFamily="18" charset="0"/>
              </a:rPr>
              <a:t>    </a:t>
            </a:r>
            <a:r>
              <a:rPr lang="en-US" altLang="ru-RU" sz="2400" smtClean="0">
                <a:latin typeface="Times New Roman" pitchFamily="18" charset="0"/>
              </a:rPr>
              <a:t>	</a:t>
            </a:r>
            <a:r>
              <a:rPr lang="ru-RU" altLang="zh-CN" sz="2400" smtClean="0">
                <a:latin typeface="Times New Roman" pitchFamily="18" charset="0"/>
              </a:rPr>
              <a:t>Вследствие закона отражения света мнимое изображение предмета располагается симметрично относительно зеркальной поверхности. Размер изображения равен размеру самого предмета.                      </a:t>
            </a:r>
            <a:endParaRPr lang="ru-RU" altLang="zh-CN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2" descr="&amp;KHcy;&amp;ocy;&amp;dcy; &amp;lcy;&amp;ucy;&amp;chcy;&amp;iecy;&amp;jcy; &amp;pcy;&amp;rcy;&amp;icy; &amp;ocy;&amp;tcy;&amp;rcy;&amp;acy;&amp;zhcy;&amp;iecy;&amp;ncy;&amp;icy;&amp;icy; &amp;ocy;&amp;tcy; &amp;pcy;&amp;lcy;&amp;ocy;&amp;scy;&amp;kcy;&amp;ocy;&amp;gcy;&amp;ocy; &amp;zcy;&amp;iecy;&amp;rcy;&amp;kcy;&amp;acy;&amp;l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1788" y="692150"/>
            <a:ext cx="3309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250825" y="1857375"/>
            <a:ext cx="42148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zh-CN" sz="2400" dirty="0"/>
              <a:t>Сферическим зеркалом называют зеркально отражающую поверхность, имеющую форму сферического сегмента. Центр сферы, из которой вырезан сегмент, называют оптическим центром зеркала. Вершину сферического сегмента называют полюсом.</a:t>
            </a:r>
            <a:endParaRPr lang="ru-RU" altLang="zh-CN" sz="2400" dirty="0">
              <a:cs typeface="Times New Roman" pitchFamily="18" charset="0"/>
            </a:endParaRPr>
          </a:p>
        </p:txBody>
      </p:sp>
      <p:pic>
        <p:nvPicPr>
          <p:cNvPr id="52226" name="Picture 2" descr="https://kartinki.pics/uploads/posts/2022-03/1647003823_1-kartinkin-net-p-zerkalnie-kartinki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9479" y="1857375"/>
            <a:ext cx="470452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42754" y="620688"/>
            <a:ext cx="3858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dirty="0" smtClean="0">
                <a:solidFill>
                  <a:srgbClr val="FF0000"/>
                </a:solidFill>
              </a:rPr>
              <a:t>Сферическое зеркало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395288" y="4292600"/>
            <a:ext cx="8229600" cy="2500313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zh-CN" sz="2800" smtClean="0">
                <a:latin typeface="Times New Roman" pitchFamily="18" charset="0"/>
              </a:rPr>
              <a:t>    </a:t>
            </a:r>
            <a:r>
              <a:rPr lang="en-US" altLang="ru-RU" sz="2800" smtClean="0">
                <a:latin typeface="Times New Roman" pitchFamily="18" charset="0"/>
              </a:rPr>
              <a:t>	</a:t>
            </a:r>
            <a:r>
              <a:rPr lang="ru-RU" altLang="zh-CN" sz="2400" smtClean="0">
                <a:latin typeface="Times New Roman" pitchFamily="18" charset="0"/>
              </a:rPr>
              <a:t>Отражение параллельного пучка лучей от вогнутого сферического зеркала. Точки O – оптический центр, P – полюс, F – главный фокус зеркала; OP – главная оптическая ось, R – радиус кривизны зеркала.</a:t>
            </a:r>
            <a:endParaRPr lang="ru-RU" altLang="zh-CN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2" descr="&amp;Ocy;&amp;tcy;&amp;rcy;&amp;acy;&amp;zhcy;&amp;iecy;&amp;ncy;&amp;icy;&amp;iecy; &amp;pcy;&amp;acy;&amp;rcy;&amp;acy;&amp;lcy;&amp;lcy;&amp;iecy;&amp;lcy;&amp;softcy;&amp;ncy;&amp;ocy;&amp;gcy;&amp;ocy; &amp;pcy;&amp;ucy;&amp;chcy;&amp;kcy;&amp;acy; &amp;lcy;&amp;ucy;&amp;chcy;&amp;iecy;&amp;jcy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513" y="692150"/>
            <a:ext cx="56451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Построение изображения  в зеркалах</a:t>
            </a:r>
          </a:p>
        </p:txBody>
      </p:sp>
      <p:pic>
        <p:nvPicPr>
          <p:cNvPr id="53251" name="Picture 2" descr="F:\! Февр -июнь 22 г УЧЕБА\ИГФ\ЛЕКЦИИ\! Лек ИГФ 9 февр по июнь 2022 г\9 Лек 6 апр 22 г Геом опт\Рис для лекции\Построение в зеркалах!!!!!!!!!!!!!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3" y="1773238"/>
            <a:ext cx="85629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dirty="0" smtClean="0">
                <a:latin typeface="Times New Roman" pitchFamily="18" charset="0"/>
              </a:rPr>
              <a:t>3. Аберрации </a:t>
            </a:r>
            <a:r>
              <a:rPr lang="ru-RU" altLang="en-US" sz="3200" dirty="0" smtClean="0">
                <a:latin typeface="Times New Roman" pitchFamily="18" charset="0"/>
              </a:rPr>
              <a:t>оптических систем.</a:t>
            </a:r>
            <a:endParaRPr lang="ru-RU" sz="3200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1844824"/>
            <a:ext cx="707707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28850"/>
            <a:ext cx="5307335" cy="433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84313"/>
            <a:ext cx="8686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86264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0713"/>
            <a:ext cx="7416800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84313"/>
            <a:ext cx="87344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s://s1.showslide.ru/s_slide/22cb/0eaa3a14-75f2-4936-850e-8776e26277f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675" y="1376772"/>
            <a:ext cx="6096677" cy="45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Астигматизм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Астигматизм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это распространённое нарушение зрения. Люди с астигматизмом (их ещё некорректно называют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астигматиками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видят предметы размыто на любом расстоянии, потому что у них нарушена форма роговицы или хрусталика.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75980"/>
            <a:ext cx="5986437" cy="341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астигматизме роговица или хрусталик изогнуты неравномерно, по форме больше напоминают мяч для регби, поэтому свет, проходя сквозь них, не преломляется как следует. Из-за этого лучи на сетчатке фокусируются сразу в нескольких точках. Возникает ощущение, что изображение «плывёт», двоится или троится, а его элементы сливаются друг с другом.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3" y="3401398"/>
            <a:ext cx="5256584" cy="300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92150"/>
            <a:ext cx="7735887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71500" y="20716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zh-CN" sz="4800" smtClean="0">
                <a:latin typeface="Times New Roman" pitchFamily="18" charset="0"/>
              </a:rPr>
              <a:t>Спасибо за внимание !</a:t>
            </a:r>
            <a:endParaRPr lang="ru-RU" altLang="zh-CN" sz="480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z="3200" smtClean="0">
                <a:latin typeface="Times New Roman" pitchFamily="18" charset="0"/>
              </a:rPr>
              <a:t>1.Фотометрические характеристики</a:t>
            </a:r>
            <a:endParaRPr lang="ru-RU" altLang="ru-RU" sz="3200" smtClean="0"/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457200" y="-1108075"/>
            <a:ext cx="8208963" cy="6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400" b="1"/>
          </a:p>
          <a:p>
            <a:endParaRPr lang="ru-RU" altLang="ru-RU" sz="2400" b="1"/>
          </a:p>
          <a:p>
            <a:endParaRPr lang="ru-RU" altLang="ru-RU" sz="2400" b="1"/>
          </a:p>
          <a:p>
            <a:endParaRPr lang="ru-RU" altLang="ru-RU" sz="2400" b="1"/>
          </a:p>
          <a:p>
            <a:endParaRPr lang="ru-RU" altLang="ru-RU" sz="2400" b="1"/>
          </a:p>
          <a:p>
            <a:endParaRPr lang="ru-RU" altLang="ru-RU" sz="2400" b="1"/>
          </a:p>
          <a:p>
            <a:endParaRPr lang="ru-RU" altLang="ru-RU" sz="2400" b="1"/>
          </a:p>
          <a:p>
            <a:endParaRPr lang="ru-RU" altLang="ru-RU" sz="2400" b="1"/>
          </a:p>
          <a:p>
            <a:r>
              <a:rPr lang="ru-RU" altLang="ru-RU" sz="2400" b="1"/>
              <a:t>Фотометрия</a:t>
            </a:r>
            <a:r>
              <a:rPr lang="ru-RU" altLang="ru-RU" sz="2400"/>
              <a:t> — раздел оптики, занимающийся вопросами измерения интенсивности света и его источников. В фотометрии используются следующие величины:</a:t>
            </a:r>
          </a:p>
          <a:p>
            <a:r>
              <a:rPr lang="ru-RU" altLang="ru-RU" sz="2400"/>
              <a:t>1) </a:t>
            </a:r>
            <a:r>
              <a:rPr lang="ru-RU" altLang="ru-RU" sz="2400" b="1"/>
              <a:t>энергетические</a:t>
            </a:r>
            <a:r>
              <a:rPr lang="ru-RU" altLang="ru-RU" sz="2400"/>
              <a:t> — характеризуют энергетические параметры оптического излуче­ния безотносительно к его действию на приемники излучения;</a:t>
            </a:r>
          </a:p>
          <a:p>
            <a:r>
              <a:rPr lang="ru-RU" altLang="ru-RU" sz="2400"/>
              <a:t>2) </a:t>
            </a:r>
            <a:r>
              <a:rPr lang="ru-RU" altLang="ru-RU" sz="2400" b="1"/>
              <a:t>световые</a:t>
            </a:r>
            <a:r>
              <a:rPr lang="ru-RU" altLang="ru-RU" sz="2400"/>
              <a:t> — характеризуют физиологические действия света и оцениваются по воздействию на глаз (исходят из так называемой средней чувствительности глаза) или другие приемники излучения.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СГМ\! УЧЕБА с 9 янв 2021 год\!! ИГФ\Лекции\Поготовка лек Черновики\9 Лек  Основы фотомерии и Геометр опт\Фотометр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9275"/>
            <a:ext cx="85344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6868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СГМ\! УЧЕБА с 9 янв 2021 год\!! ИГФ\Лекции\Поготовка лек Черновики\9 Лек  Основы фотомерии и Геометр опт\Определ фотометр ве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96975"/>
            <a:ext cx="852805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z="3200" dirty="0" smtClean="0">
                <a:latin typeface="Times New Roman" pitchFamily="18" charset="0"/>
              </a:rPr>
              <a:t>2. Геометрическая (лучевая ) оптика</a:t>
            </a:r>
            <a:r>
              <a:rPr lang="ru-RU" altLang="zh-CN" dirty="0" smtClean="0">
                <a:latin typeface="Times New Roman" pitchFamily="18" charset="0"/>
              </a:rPr>
              <a:t/>
            </a:r>
            <a:br>
              <a:rPr lang="ru-RU" altLang="zh-CN" dirty="0" smtClean="0">
                <a:latin typeface="Times New Roman" pitchFamily="18" charset="0"/>
              </a:rPr>
            </a:br>
            <a:r>
              <a:rPr lang="ru-RU" altLang="zh-CN" sz="3200" dirty="0" smtClean="0">
                <a:solidFill>
                  <a:srgbClr val="FF0000"/>
                </a:solidFill>
                <a:latin typeface="Times New Roman" pitchFamily="18" charset="0"/>
              </a:rPr>
              <a:t>Принцип Ферма.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62880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Пьер де Ферма́ (</a:t>
            </a:r>
            <a:r>
              <a:rPr lang="ru-RU" sz="2400" dirty="0" smtClean="0">
                <a:hlinkClick r:id="rId2" tooltip="1607"/>
              </a:rPr>
              <a:t>1607</a:t>
            </a:r>
            <a:r>
              <a:rPr lang="ru-RU" sz="2400" dirty="0" smtClean="0"/>
              <a:t>— </a:t>
            </a:r>
            <a:r>
              <a:rPr lang="ru-RU" sz="2400" dirty="0" smtClean="0">
                <a:hlinkClick r:id="rId3" tooltip="1665 год"/>
              </a:rPr>
              <a:t>1665</a:t>
            </a:r>
            <a:r>
              <a:rPr lang="ru-RU" sz="2400" dirty="0" smtClean="0"/>
              <a:t>) — </a:t>
            </a:r>
            <a:r>
              <a:rPr lang="ru-RU" sz="2400" dirty="0" smtClean="0">
                <a:hlinkClick r:id="rId4" tooltip="Франция"/>
              </a:rPr>
              <a:t>французский</a:t>
            </a:r>
            <a:r>
              <a:rPr lang="ru-RU" sz="2400" dirty="0" smtClean="0"/>
              <a:t> </a:t>
            </a:r>
            <a:r>
              <a:rPr lang="ru-RU" sz="2400" dirty="0" smtClean="0">
                <a:hlinkClick r:id="rId5" tooltip="Математик"/>
              </a:rPr>
              <a:t>математик</a:t>
            </a:r>
            <a:r>
              <a:rPr lang="ru-RU" sz="2400" dirty="0" smtClean="0"/>
              <a:t>-самоучка, один из создателей </a:t>
            </a:r>
            <a:r>
              <a:rPr lang="ru-RU" sz="2400" dirty="0" smtClean="0">
                <a:hlinkClick r:id="rId6" tooltip="Аналитическая геометрия"/>
              </a:rPr>
              <a:t>аналитической геометрии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7" tooltip="Математический анализ"/>
              </a:rPr>
              <a:t>математического анализа</a:t>
            </a:r>
            <a:r>
              <a:rPr lang="ru-RU" sz="2400" dirty="0" smtClean="0"/>
              <a:t>, </a:t>
            </a:r>
            <a:r>
              <a:rPr lang="ru-RU" sz="2400" dirty="0" smtClean="0">
                <a:hlinkClick r:id="rId8" tooltip="Теория вероятностей"/>
              </a:rPr>
              <a:t>теории вероятностей</a:t>
            </a:r>
            <a:r>
              <a:rPr lang="ru-RU" sz="2400" dirty="0" smtClean="0"/>
              <a:t> и </a:t>
            </a:r>
            <a:r>
              <a:rPr lang="ru-RU" sz="2400" u="sng" dirty="0" smtClean="0">
                <a:hlinkClick r:id="rId9"/>
              </a:rPr>
              <a:t>теории чисел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6" name="Picture 2" descr="F:\! Февр -июнь 22 г УЧЕБА\ИГФ\ЛЕКЦИИ\! Лек ИГФ 9 февр по июнь 2022 г\9 Лек 6 апр 22 г Геом опт\Рис для лекции\Принц Ферм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3212976"/>
            <a:ext cx="7986713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5|5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1614</TotalTime>
  <Words>329</Words>
  <Application>Microsoft Office PowerPoint</Application>
  <PresentationFormat>Экран (4:3)</PresentationFormat>
  <Paragraphs>94</Paragraphs>
  <Slides>43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6" baseType="lpstr">
      <vt:lpstr>Тема Office</vt:lpstr>
      <vt:lpstr>Equation</vt:lpstr>
      <vt:lpstr>Точечный рисунок</vt:lpstr>
      <vt:lpstr>               Чувашский государственный университет  Раритетная лаборатория физики   raritet.chuvsu.ru  Лекция 32 (СПО)      Основы фотометрии и геометрической оптики     Лекцию подготовил            доцент кафедры общей физики       Сорокин Геннадий Михайлович    2024 год</vt:lpstr>
      <vt:lpstr>Слайд 2</vt:lpstr>
      <vt:lpstr> </vt:lpstr>
      <vt:lpstr>Слайд 4</vt:lpstr>
      <vt:lpstr>1.Фотометрические характеристики</vt:lpstr>
      <vt:lpstr>Слайд 6</vt:lpstr>
      <vt:lpstr>Слайд 7</vt:lpstr>
      <vt:lpstr>Слайд 8</vt:lpstr>
      <vt:lpstr>2. Геометрическая (лучевая ) оптика Принцип Ферма.</vt:lpstr>
      <vt:lpstr>Вывод формулы принципа Ферма</vt:lpstr>
      <vt:lpstr>Прямолинейное распространение света</vt:lpstr>
      <vt:lpstr>Опытным доказательством этого закона могут служить резкие тени, отбрасываемые непрозрачными телами при освещении светом источника достаточно малых размеров («точечный источник»).</vt:lpstr>
      <vt:lpstr>Образование тени.</vt:lpstr>
      <vt:lpstr>Закон отражения света</vt:lpstr>
      <vt:lpstr>Закон преломления света</vt:lpstr>
      <vt:lpstr>Слайд 16</vt:lpstr>
      <vt:lpstr>Слайд 17</vt:lpstr>
      <vt:lpstr>Слайд 18</vt:lpstr>
      <vt:lpstr>Полное отражение</vt:lpstr>
      <vt:lpstr>       Линзы   Линзой называется прозрачное тело, ограниченное двумя сферическими поверхностями. Если толщина самой линзы мала по сравнению с радиусами кривизны сферических поверхностей, то линзу называют тонкой. 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Вывод формулы тонкой собирающей линзы из геометрических построений. </vt:lpstr>
      <vt:lpstr>Формула  шлифовщика для линзы </vt:lpstr>
      <vt:lpstr> Зеркала</vt:lpstr>
      <vt:lpstr>Слайд 31</vt:lpstr>
      <vt:lpstr>Слайд 32</vt:lpstr>
      <vt:lpstr>Слайд 33</vt:lpstr>
      <vt:lpstr>Построение изображения  в зеркалах</vt:lpstr>
      <vt:lpstr>3. Аберрации оптических систем.</vt:lpstr>
      <vt:lpstr>Слайд 36</vt:lpstr>
      <vt:lpstr>Слайд 37</vt:lpstr>
      <vt:lpstr>Слайд 38</vt:lpstr>
      <vt:lpstr>Слайд 39</vt:lpstr>
      <vt:lpstr>    Астигматизм  Астигматизм — это распространённое нарушение зрения. Люди с астигматизмом (их ещё некорректно называют астигматиками) видят предметы размыто на любом расстоянии, потому что у них нарушена форма роговицы или хрусталика.</vt:lpstr>
      <vt:lpstr>    При астигматизме роговица или хрусталик изогнуты неравномерно, по форме больше напоминают мяч для регби, поэтому свет, проходя сквозь них, не преломляется как следует. Из-за этого лучи на сетчатке фокусируются сразу в нескольких точках. Возникает ощущение, что изображение «плывёт», двоится или троится, а его элементы сливаются друг с другом.</vt:lpstr>
      <vt:lpstr>Слайд 42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454</cp:revision>
  <dcterms:created xsi:type="dcterms:W3CDTF">2013-10-09T07:50:41Z</dcterms:created>
  <dcterms:modified xsi:type="dcterms:W3CDTF">2024-04-17T20:55:33Z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1049-11.2.0.9259</vt:lpwstr>
  </property>
</Properties>
</file>