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4" r:id="rId2"/>
    <p:sldId id="345" r:id="rId3"/>
    <p:sldId id="405" r:id="rId4"/>
    <p:sldId id="406" r:id="rId5"/>
    <p:sldId id="407" r:id="rId6"/>
    <p:sldId id="410" r:id="rId7"/>
    <p:sldId id="409" r:id="rId8"/>
    <p:sldId id="307" r:id="rId9"/>
    <p:sldId id="397" r:id="rId10"/>
    <p:sldId id="403" r:id="rId11"/>
    <p:sldId id="264" r:id="rId12"/>
    <p:sldId id="396" r:id="rId13"/>
    <p:sldId id="372" r:id="rId14"/>
    <p:sldId id="266" r:id="rId15"/>
    <p:sldId id="267" r:id="rId16"/>
    <p:sldId id="268" r:id="rId17"/>
    <p:sldId id="269" r:id="rId18"/>
    <p:sldId id="270" r:id="rId19"/>
    <p:sldId id="271" r:id="rId20"/>
    <p:sldId id="272" r:id="rId21"/>
    <p:sldId id="356" r:id="rId22"/>
    <p:sldId id="393" r:id="rId23"/>
    <p:sldId id="376" r:id="rId24"/>
    <p:sldId id="377" r:id="rId25"/>
    <p:sldId id="276" r:id="rId26"/>
    <p:sldId id="362" r:id="rId27"/>
    <p:sldId id="367" r:id="rId28"/>
    <p:sldId id="364" r:id="rId29"/>
    <p:sldId id="366" r:id="rId30"/>
    <p:sldId id="368" r:id="rId31"/>
    <p:sldId id="278" r:id="rId32"/>
    <p:sldId id="279" r:id="rId33"/>
    <p:sldId id="314" r:id="rId34"/>
    <p:sldId id="325" r:id="rId35"/>
    <p:sldId id="320" r:id="rId36"/>
    <p:sldId id="323" r:id="rId37"/>
    <p:sldId id="311" r:id="rId38"/>
    <p:sldId id="327" r:id="rId39"/>
    <p:sldId id="332" r:id="rId40"/>
    <p:sldId id="331" r:id="rId41"/>
    <p:sldId id="339" r:id="rId42"/>
    <p:sldId id="338" r:id="rId43"/>
    <p:sldId id="281" r:id="rId4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4660"/>
  </p:normalViewPr>
  <p:slideViewPr>
    <p:cSldViewPr>
      <p:cViewPr varScale="1">
        <p:scale>
          <a:sx n="64" d="100"/>
          <a:sy n="64" d="100"/>
        </p:scale>
        <p:origin x="-9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746407AF-D92A-41A0-888A-42B69EAE4687}" type="datetimeFigureOut">
              <a:rPr lang="ru-RU"/>
              <a:pPr>
                <a:defRPr/>
              </a:pPr>
              <a:t>23.04.2024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0531E08-6511-452C-974C-92B740AEAC38}" type="slidenum">
              <a:rPr lang="ru-RU"/>
              <a:pPr/>
              <a:t>‹#›</a:t>
            </a:fld>
            <a:endParaRPr lang="ru-RU"/>
          </a:p>
        </p:txBody>
      </p:sp>
    </p:spTree>
    <p:extLst>
      <p:ext uri="{BB962C8B-B14F-4D97-AF65-F5344CB8AC3E}">
        <p14:creationId xmlns="" xmlns:p14="http://schemas.microsoft.com/office/powerpoint/2010/main" val="613518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p:cNvSpPr>
            <a:spLocks noGrp="1" noRot="1" noChangeAspect="1" noTextEdit="1"/>
          </p:cNvSpPr>
          <p:nvPr>
            <p:ph type="sldImg"/>
          </p:nvPr>
        </p:nvSpPr>
        <p:spPr bwMode="auto">
          <a:noFill/>
          <a:ln>
            <a:solidFill>
              <a:srgbClr val="000000"/>
            </a:solidFill>
            <a:miter lim="800000"/>
            <a:headEnd/>
            <a:tailEnd/>
          </a:ln>
        </p:spPr>
      </p:sp>
      <p:sp>
        <p:nvSpPr>
          <p:cNvPr id="71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172" name="Номер слайда 3"/>
          <p:cNvSpPr>
            <a:spLocks noGrp="1"/>
          </p:cNvSpPr>
          <p:nvPr>
            <p:ph type="sldNum" sz="quarter" idx="5"/>
          </p:nvPr>
        </p:nvSpPr>
        <p:spPr bwMode="auto">
          <a:noFill/>
          <a:ln>
            <a:miter lim="800000"/>
            <a:headEnd/>
            <a:tailEnd/>
          </a:ln>
        </p:spPr>
        <p:txBody>
          <a:bodyPr/>
          <a:lstStyle/>
          <a:p>
            <a:fld id="{9B8522C0-BF83-40C7-A598-53C135AE7BD7}" type="slidenum">
              <a:rPr lang="ru-RU"/>
              <a:pPr/>
              <a:t>8</a:t>
            </a:fld>
            <a:endParaRPr lang="ru-RU"/>
          </a:p>
        </p:txBody>
      </p:sp>
    </p:spTree>
    <p:extLst>
      <p:ext uri="{BB962C8B-B14F-4D97-AF65-F5344CB8AC3E}">
        <p14:creationId xmlns="" xmlns:p14="http://schemas.microsoft.com/office/powerpoint/2010/main" val="3055704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C9961A3-0A09-4731-8F23-34AD67F405FD}" type="datetimeFigureOut">
              <a:rPr lang="ru-RU"/>
              <a:pPr>
                <a:defRPr/>
              </a:pPr>
              <a:t>23.04.2024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BC641ED7-5147-43E5-B7A8-AD7ACB00C5FA}" type="slidenum">
              <a:rPr lang="ru-RU" altLang="ru-RU"/>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F7840DB-0F00-4049-898E-270DA684C1B6}" type="datetimeFigureOut">
              <a:rPr lang="ru-RU"/>
              <a:pPr>
                <a:defRPr/>
              </a:pPr>
              <a:t>23.04.2024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58F7B00-5D67-488C-9BB8-26A2932A6E08}" type="slidenum">
              <a:rPr lang="ru-RU" altLang="ru-RU"/>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9E043B7-4DBF-4383-9431-E744B4F27FA8}" type="datetimeFigureOut">
              <a:rPr lang="ru-RU"/>
              <a:pPr>
                <a:defRPr/>
              </a:pPr>
              <a:t>23.04.2024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5C152EB7-5C28-4294-B299-07F1DB15C2C1}" type="slidenum">
              <a:rPr lang="ru-RU" altLang="ru-RU"/>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D50344D-7C8E-4943-ACA8-2AE0F3ABB4C3}" type="datetimeFigureOut">
              <a:rPr lang="ru-RU"/>
              <a:pPr>
                <a:defRPr/>
              </a:pPr>
              <a:t>23.04.2024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FA81AB0-AAD8-4A06-A514-764E4FC858A3}" type="slidenum">
              <a:rPr lang="ru-RU" altLang="ru-RU"/>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D6528D2-E7C8-41DB-B59E-E697833F8666}" type="datetimeFigureOut">
              <a:rPr lang="ru-RU"/>
              <a:pPr>
                <a:defRPr/>
              </a:pPr>
              <a:t>23.04.2024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99E1B264-ECB3-4779-8F8B-1F591E02FC8D}" type="slidenum">
              <a:rPr lang="ru-RU" altLang="ru-RU"/>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F4DCDD6-64C4-4EAD-AA7F-2C7F3A18ADC4}" type="datetimeFigureOut">
              <a:rPr lang="ru-RU"/>
              <a:pPr>
                <a:defRPr/>
              </a:pPr>
              <a:t>23.04.2024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9B3860CE-1FFD-4391-80C0-D033B67C126D}" type="slidenum">
              <a:rPr lang="ru-RU" altLang="ru-RU"/>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324D620-BE83-41BB-95C0-436EA5814225}" type="datetimeFigureOut">
              <a:rPr lang="ru-RU"/>
              <a:pPr>
                <a:defRPr/>
              </a:pPr>
              <a:t>23.04.2024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F1668259-D8E6-4F1E-BC40-82CD81AC41DB}" type="slidenum">
              <a:rPr lang="ru-RU" altLang="ru-RU"/>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2555D6F-D19F-44D8-9F6B-AC6E83E931AA}" type="datetimeFigureOut">
              <a:rPr lang="ru-RU"/>
              <a:pPr>
                <a:defRPr/>
              </a:pPr>
              <a:t>23.04.2024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BD32E877-9694-4161-A433-C26125DFC50C}" type="slidenum">
              <a:rPr lang="ru-RU" altLang="ru-RU"/>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25983EE-15E4-4C36-98A8-4DEDF6FB776F}" type="datetimeFigureOut">
              <a:rPr lang="ru-RU"/>
              <a:pPr>
                <a:defRPr/>
              </a:pPr>
              <a:t>23.04.2024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10EC7E40-9ACD-4CCD-9803-677A75AA7144}" type="slidenum">
              <a:rPr lang="ru-RU" altLang="ru-RU"/>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8667094-1F5B-4118-982B-281BBD691E2E}" type="datetimeFigureOut">
              <a:rPr lang="ru-RU"/>
              <a:pPr>
                <a:defRPr/>
              </a:pPr>
              <a:t>23.04.2024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875E2EB4-1F4E-480C-B00E-68AA4CE93E83}" type="slidenum">
              <a:rPr lang="ru-RU" altLang="ru-RU"/>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65C5A1-3D92-4479-A2B9-4D5F4217FFEC}" type="datetimeFigureOut">
              <a:rPr lang="ru-RU"/>
              <a:pPr>
                <a:defRPr/>
              </a:pPr>
              <a:t>23.04.2024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9BA2B5F-3769-44E3-A6C8-E061B7FDBFDA}" type="slidenum">
              <a:rPr lang="ru-RU" altLang="ru-RU"/>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67F2A1D-D78C-4A36-A735-9513E92B9FBC}" type="datetimeFigureOut">
              <a:rPr lang="ru-RU"/>
              <a:pPr>
                <a:defRPr/>
              </a:pPr>
              <a:t>23.04.2024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9523CA4A-1664-419D-A1B1-DED58A1CCC28}"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0.png"/><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23.bin"/><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33.bin"/></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p:nvPr>
        </p:nvSpPr>
        <p:spPr/>
        <p:txBody>
          <a:bodyPr rtlCol="0">
            <a:normAutofit fontScale="90000"/>
          </a:bodyPr>
          <a:lstStyle/>
          <a:p>
            <a:pPr>
              <a:defRPr/>
            </a:pPr>
            <a:r>
              <a:rPr lang="ru-RU" altLang="ru-RU" sz="2800" dirty="0" smtClean="0">
                <a:latin typeface="Times New Roman" pitchFamily="18" charset="0"/>
                <a:cs typeface="Times New Roman" pitchFamily="18" charset="0"/>
              </a:rPr>
              <a:t>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Чувашский государственный университет</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Раритетная лаборатория физики</a:t>
            </a:r>
            <a:br>
              <a:rPr lang="ru-RU" altLang="ru-RU" sz="3200" dirty="0" smtClean="0">
                <a:latin typeface="Times New Roman" pitchFamily="18" charset="0"/>
                <a:cs typeface="Times New Roman" pitchFamily="18" charset="0"/>
              </a:rPr>
            </a:br>
            <a:r>
              <a:rPr lang="en-US" altLang="ru-RU" sz="3200" dirty="0" smtClean="0">
                <a:latin typeface="Times New Roman" pitchFamily="18" charset="0"/>
                <a:cs typeface="Times New Roman" pitchFamily="18" charset="0"/>
              </a:rPr>
              <a:t>raritet.chuvsu.ru</a:t>
            </a: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a:latin typeface="Times New Roman" pitchFamily="18" charset="0"/>
                <a:cs typeface="Times New Roman" pitchFamily="18" charset="0"/>
              </a:rPr>
              <a:t/>
            </a:r>
            <a:br>
              <a:rPr lang="ru-RU" altLang="ru-RU" sz="3200" dirty="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Лекция 33 (СПО).</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Интерференция света .</a:t>
            </a:r>
            <a:r>
              <a:rPr lang="ru-RU" altLang="ru-RU" sz="3200" b="1" dirty="0">
                <a:latin typeface="Times New Roman"/>
                <a:cs typeface="Times New Roman"/>
                <a:sym typeface="Times New Roman"/>
              </a:rPr>
              <a:t/>
            </a:r>
            <a:br>
              <a:rPr lang="ru-RU" altLang="ru-RU" sz="3200" b="1" dirty="0">
                <a:latin typeface="Times New Roman"/>
                <a:cs typeface="Times New Roman"/>
                <a:sym typeface="Times New Roman"/>
              </a:rPr>
            </a:br>
            <a:r>
              <a:rPr lang="ru-RU" altLang="ru-RU" sz="3200" dirty="0" smtClean="0">
                <a:latin typeface="Times New Roman" pitchFamily="18" charset="0"/>
                <a:cs typeface="Times New Roman" pitchFamily="18" charset="0"/>
              </a:rPr>
              <a:t>Лекцию подготовил</a:t>
            </a:r>
            <a:r>
              <a:rPr lang="ru-RU" altLang="ru-RU" sz="3200" dirty="0" smtClean="0">
                <a:solidFill>
                  <a:srgbClr val="7F7F7F"/>
                </a:solidFill>
                <a:latin typeface="Times New Roman" pitchFamily="18" charset="0"/>
                <a:cs typeface="Times New Roman" pitchFamily="18" charset="0"/>
              </a:rPr>
              <a:t/>
            </a:r>
            <a:br>
              <a:rPr lang="ru-RU" altLang="ru-RU" sz="3200" dirty="0" smtClean="0">
                <a:solidFill>
                  <a:srgbClr val="7F7F7F"/>
                </a:solidFill>
                <a:latin typeface="Times New Roman" pitchFamily="18" charset="0"/>
                <a:cs typeface="Times New Roman" pitchFamily="18" charset="0"/>
              </a:rPr>
            </a:br>
            <a:r>
              <a:rPr lang="ru-RU" altLang="ru-RU" sz="3200" dirty="0" smtClean="0">
                <a:solidFill>
                  <a:srgbClr val="7F7F7F"/>
                </a:solidFill>
                <a:latin typeface="Times New Roman" pitchFamily="18" charset="0"/>
                <a:cs typeface="Times New Roman" pitchFamily="18" charset="0"/>
              </a:rPr>
              <a:t>          </a:t>
            </a:r>
            <a:r>
              <a:rPr lang="ru-RU" altLang="ru-RU" sz="3200" dirty="0" smtClean="0">
                <a:latin typeface="Times New Roman" pitchFamily="18" charset="0"/>
                <a:cs typeface="Times New Roman" pitchFamily="18" charset="0"/>
              </a:rPr>
              <a:t>доцент кафедры общей физики</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Сорокин Геннадий Михайлович</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2024 год</a:t>
            </a:r>
          </a:p>
        </p:txBody>
      </p:sp>
      <p:sp>
        <p:nvSpPr>
          <p:cNvPr id="3075" name="Прямоугольник 2"/>
          <p:cNvSpPr>
            <a:spLocks noChangeArrowheads="1"/>
          </p:cNvSpPr>
          <p:nvPr/>
        </p:nvSpPr>
        <p:spPr bwMode="auto">
          <a:xfrm>
            <a:off x="755650" y="1484313"/>
            <a:ext cx="7704138" cy="584200"/>
          </a:xfrm>
          <a:prstGeom prst="rect">
            <a:avLst/>
          </a:prstGeom>
          <a:noFill/>
          <a:ln w="9525">
            <a:noFill/>
            <a:miter lim="800000"/>
            <a:headEnd/>
            <a:tailEnd/>
          </a:ln>
        </p:spPr>
        <p:txBody>
          <a:bodyPr>
            <a:spAutoFit/>
          </a:bodyPr>
          <a:lstStyle/>
          <a:p>
            <a:pPr eaLnBrk="1" hangingPunct="1"/>
            <a:r>
              <a:rPr lang="ru-RU" altLang="ru-RU" sz="3200">
                <a:solidFill>
                  <a:srgbClr val="002060"/>
                </a:solidFill>
                <a:latin typeface="Times New Roman" pitchFamily="18" charset="0"/>
                <a:cs typeface="Times New Roman" pitchFamily="18" charset="0"/>
              </a:rPr>
              <a:t>	</a:t>
            </a:r>
            <a:endParaRPr lang="ru-RU" altLang="ru-RU" sz="3200"/>
          </a:p>
        </p:txBody>
      </p:sp>
      <p:pic>
        <p:nvPicPr>
          <p:cNvPr id="4" name="Picture 5"/>
          <p:cNvPicPr>
            <a:picLocks noChangeAspect="1" noChangeArrowheads="1"/>
          </p:cNvPicPr>
          <p:nvPr/>
        </p:nvPicPr>
        <p:blipFill>
          <a:blip r:embed="rId2" cstate="print"/>
          <a:srcRect/>
          <a:stretch>
            <a:fillRect/>
          </a:stretch>
        </p:blipFill>
        <p:spPr bwMode="auto">
          <a:xfrm>
            <a:off x="6084168" y="1844824"/>
            <a:ext cx="2325197" cy="2001436"/>
          </a:xfrm>
          <a:prstGeom prst="rect">
            <a:avLst/>
          </a:prstGeom>
          <a:noFill/>
          <a:ln w="9525">
            <a:noFill/>
            <a:miter lim="800000"/>
            <a:headEnd/>
            <a:tailEnd/>
          </a:ln>
          <a:effectLst/>
        </p:spPr>
      </p:pic>
      <p:pic>
        <p:nvPicPr>
          <p:cNvPr id="28674" name="Picture 2"/>
          <p:cNvPicPr>
            <a:picLocks noChangeAspect="1" noChangeArrowheads="1"/>
          </p:cNvPicPr>
          <p:nvPr/>
        </p:nvPicPr>
        <p:blipFill>
          <a:blip r:embed="rId3" cstate="print"/>
          <a:srcRect/>
          <a:stretch>
            <a:fillRect/>
          </a:stretch>
        </p:blipFill>
        <p:spPr bwMode="auto">
          <a:xfrm>
            <a:off x="395537" y="1862785"/>
            <a:ext cx="3168351" cy="2178702"/>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lstStyle/>
          <a:p>
            <a:r>
              <a:rPr lang="ru-RU" sz="2400" smtClean="0">
                <a:latin typeface="Times New Roman" pitchFamily="18" charset="0"/>
                <a:ea typeface="Times New Roman" pitchFamily="18" charset="0"/>
                <a:cs typeface="Arial" charset="0"/>
              </a:rPr>
              <a:t>Волновая теория: свет – волновой процесс, подобный механическим волнам, распространяющийся в упругом эфире. Волновая теория основывалась на принципе Гюйгенса</a:t>
            </a:r>
            <a:endParaRPr lang="ru-RU" sz="2400" smtClean="0">
              <a:ea typeface="Times New Roman" pitchFamily="18" charset="0"/>
              <a:cs typeface="Arial" charset="0"/>
            </a:endParaRPr>
          </a:p>
        </p:txBody>
      </p:sp>
      <p:pic>
        <p:nvPicPr>
          <p:cNvPr id="47107" name="Picture 2" descr="F:\! Февр -июнь 22 г УЧЕБА\ИГФ\! ЛЕКЦИИ\! Лек ИГФ 9 февр по июнь 2022 г\10 Лек 13 апр 22 г Волн оптика\Интер св\Прин Гюйгенса 2.jpg"/>
          <p:cNvPicPr>
            <a:picLocks noChangeAspect="1" noChangeArrowheads="1"/>
          </p:cNvPicPr>
          <p:nvPr/>
        </p:nvPicPr>
        <p:blipFill>
          <a:blip r:embed="rId2" cstate="print"/>
          <a:srcRect/>
          <a:stretch>
            <a:fillRect/>
          </a:stretch>
        </p:blipFill>
        <p:spPr bwMode="auto">
          <a:xfrm>
            <a:off x="900113" y="1543050"/>
            <a:ext cx="7775575" cy="47720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11188" y="314325"/>
            <a:ext cx="7848600" cy="523875"/>
          </a:xfrm>
          <a:prstGeom prst="rect">
            <a:avLst/>
          </a:prstGeom>
          <a:noFill/>
          <a:ln w="9525">
            <a:noFill/>
            <a:miter lim="800000"/>
            <a:headEnd/>
            <a:tailEnd/>
          </a:ln>
        </p:spPr>
        <p:txBody>
          <a:bodyPr>
            <a:spAutoFit/>
          </a:bodyPr>
          <a:lstStyle/>
          <a:p>
            <a:pPr algn="ctr" eaLnBrk="1" hangingPunct="1"/>
            <a:r>
              <a:rPr lang="ru-RU" altLang="ru-RU" sz="2800">
                <a:solidFill>
                  <a:srgbClr val="FF0000"/>
                </a:solidFill>
                <a:latin typeface="Times New Roman" pitchFamily="18" charset="0"/>
                <a:ea typeface="Times New Roman" pitchFamily="18" charset="0"/>
                <a:cs typeface="Arial" charset="0"/>
              </a:rPr>
              <a:t>Когерентность волн. </a:t>
            </a:r>
            <a:endParaRPr lang="en-US" altLang="ru-RU" sz="2800">
              <a:solidFill>
                <a:srgbClr val="FF0000"/>
              </a:solidFill>
              <a:latin typeface="Times New Roman" pitchFamily="18" charset="0"/>
              <a:ea typeface="Times New Roman" pitchFamily="18" charset="0"/>
              <a:cs typeface="Arial" charset="0"/>
            </a:endParaRPr>
          </a:p>
        </p:txBody>
      </p:sp>
      <p:sp>
        <p:nvSpPr>
          <p:cNvPr id="3" name="Прямоугольник 2"/>
          <p:cNvSpPr>
            <a:spLocks noChangeArrowheads="1"/>
          </p:cNvSpPr>
          <p:nvPr/>
        </p:nvSpPr>
        <p:spPr bwMode="auto">
          <a:xfrm>
            <a:off x="357188" y="1357313"/>
            <a:ext cx="8416925" cy="3065462"/>
          </a:xfrm>
          <a:prstGeom prst="rect">
            <a:avLst/>
          </a:prstGeom>
          <a:noFill/>
          <a:ln w="9525">
            <a:noFill/>
            <a:miter lim="800000"/>
            <a:headEnd/>
            <a:tailEnd/>
          </a:ln>
        </p:spPr>
        <p:txBody>
          <a:bodyPr>
            <a:spAutoFit/>
          </a:bodyPr>
          <a:lstStyle/>
          <a:p>
            <a:pPr algn="just" eaLnBrk="1" hangingPunct="1">
              <a:lnSpc>
                <a:spcPct val="115000"/>
              </a:lnSpc>
            </a:pPr>
            <a:r>
              <a:rPr lang="en-US" altLang="ru-RU" sz="2400" dirty="0">
                <a:latin typeface="Times New Roman" pitchFamily="18" charset="0"/>
                <a:ea typeface="Times New Roman" pitchFamily="18" charset="0"/>
                <a:cs typeface="Arial" charset="0"/>
              </a:rPr>
              <a:t>	</a:t>
            </a:r>
            <a:r>
              <a:rPr lang="ru-RU" altLang="ru-RU" sz="2400" dirty="0">
                <a:latin typeface="Times New Roman" pitchFamily="18" charset="0"/>
                <a:ea typeface="Times New Roman" pitchFamily="18" charset="0"/>
                <a:cs typeface="Arial" charset="0"/>
              </a:rPr>
              <a:t>Необходимым условием интерференции волн является их </a:t>
            </a:r>
            <a:r>
              <a:rPr lang="ru-RU" altLang="ru-RU" sz="2400" b="1" i="1" dirty="0">
                <a:latin typeface="Times New Roman" pitchFamily="18" charset="0"/>
                <a:ea typeface="Times New Roman" pitchFamily="18" charset="0"/>
                <a:cs typeface="Arial" charset="0"/>
              </a:rPr>
              <a:t>когерентность, т. е. согласованное протекание во времени и пространстве двух или более волновых процессов.</a:t>
            </a:r>
            <a:endParaRPr lang="ru-RU" altLang="ru-RU" sz="2400" dirty="0">
              <a:latin typeface="Times New Roman" pitchFamily="18" charset="0"/>
              <a:ea typeface="Times New Roman" pitchFamily="18" charset="0"/>
              <a:cs typeface="Arial" charset="0"/>
            </a:endParaRPr>
          </a:p>
          <a:p>
            <a:pPr algn="just" eaLnBrk="1" hangingPunct="1">
              <a:lnSpc>
                <a:spcPct val="115000"/>
              </a:lnSpc>
              <a:buFont typeface="Arial" charset="0"/>
              <a:buNone/>
            </a:pPr>
            <a:r>
              <a:rPr lang="en-US" altLang="ru-RU" sz="2400" dirty="0">
                <a:latin typeface="Times New Roman" pitchFamily="18" charset="0"/>
                <a:ea typeface="Times New Roman" pitchFamily="18" charset="0"/>
                <a:cs typeface="Arial" charset="0"/>
              </a:rPr>
              <a:t>	</a:t>
            </a:r>
            <a:endParaRPr lang="ru-RU" altLang="ru-RU" sz="2400" dirty="0">
              <a:latin typeface="Times New Roman" pitchFamily="18" charset="0"/>
              <a:ea typeface="Times New Roman" pitchFamily="18" charset="0"/>
              <a:cs typeface="Arial" charset="0"/>
            </a:endParaRPr>
          </a:p>
          <a:p>
            <a:pPr algn="just" eaLnBrk="1" hangingPunct="1">
              <a:lnSpc>
                <a:spcPct val="115000"/>
              </a:lnSpc>
            </a:pPr>
            <a:endParaRPr lang="ru-RU" altLang="ru-RU" sz="2400" dirty="0">
              <a:latin typeface="Times New Roman" pitchFamily="18" charset="0"/>
              <a:ea typeface="Times New Roman" pitchFamily="18" charset="0"/>
              <a:cs typeface="Arial" charset="0"/>
            </a:endParaRPr>
          </a:p>
          <a:p>
            <a:pPr algn="just" eaLnBrk="1" hangingPunct="1">
              <a:lnSpc>
                <a:spcPct val="115000"/>
              </a:lnSpc>
            </a:pPr>
            <a:endParaRPr lang="ru-RU" altLang="ru-RU" sz="2400" dirty="0">
              <a:latin typeface="Times New Roman" pitchFamily="18" charset="0"/>
              <a:ea typeface="Times New Roman" pitchFamily="18" charset="0"/>
              <a:cs typeface="Arial" charset="0"/>
            </a:endParaRPr>
          </a:p>
          <a:p>
            <a:pPr algn="just" eaLnBrk="1" hangingPunct="1">
              <a:lnSpc>
                <a:spcPct val="115000"/>
              </a:lnSpc>
            </a:pPr>
            <a:r>
              <a:rPr lang="ru-RU" altLang="ru-RU" sz="2400" dirty="0">
                <a:latin typeface="Times New Roman" pitchFamily="18" charset="0"/>
                <a:ea typeface="Times New Roman" pitchFamily="18" charset="0"/>
                <a:cs typeface="Arial" charset="0"/>
              </a:rPr>
              <a:t> </a:t>
            </a:r>
          </a:p>
        </p:txBody>
      </p:sp>
      <p:pic>
        <p:nvPicPr>
          <p:cNvPr id="11268" name="Рисунок 4"/>
          <p:cNvPicPr>
            <a:picLocks noChangeAspect="1"/>
          </p:cNvPicPr>
          <p:nvPr/>
        </p:nvPicPr>
        <p:blipFill>
          <a:blip r:embed="rId2" cstate="print"/>
          <a:srcRect/>
          <a:stretch>
            <a:fillRect/>
          </a:stretch>
        </p:blipFill>
        <p:spPr bwMode="auto">
          <a:xfrm>
            <a:off x="357188" y="2811463"/>
            <a:ext cx="8562975" cy="1409700"/>
          </a:xfrm>
          <a:prstGeom prst="rect">
            <a:avLst/>
          </a:prstGeom>
          <a:noFill/>
          <a:ln w="9525">
            <a:noFill/>
            <a:miter lim="800000"/>
            <a:headEnd/>
            <a:tailEnd/>
          </a:ln>
        </p:spPr>
      </p:pic>
      <p:pic>
        <p:nvPicPr>
          <p:cNvPr id="11269" name="Рисунок 5"/>
          <p:cNvPicPr>
            <a:picLocks noChangeAspect="1"/>
          </p:cNvPicPr>
          <p:nvPr/>
        </p:nvPicPr>
        <p:blipFill>
          <a:blip r:embed="rId3" cstate="print"/>
          <a:srcRect/>
          <a:stretch>
            <a:fillRect/>
          </a:stretch>
        </p:blipFill>
        <p:spPr bwMode="auto">
          <a:xfrm>
            <a:off x="107950" y="4697413"/>
            <a:ext cx="8886825" cy="147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8850" name="Picture 2" descr="F:\Янв -дек 22 г Очно\22 г Сент -дек\! Лекции сент -дек 22 г\6 Лек Интер св\Рис для лек\Условия интер карт Расчет распред интенсивн.jpg"/>
          <p:cNvPicPr>
            <a:picLocks noChangeAspect="1" noChangeArrowheads="1"/>
          </p:cNvPicPr>
          <p:nvPr/>
        </p:nvPicPr>
        <p:blipFill>
          <a:blip r:embed="rId2" cstate="print"/>
          <a:srcRect/>
          <a:stretch>
            <a:fillRect/>
          </a:stretch>
        </p:blipFill>
        <p:spPr bwMode="auto">
          <a:xfrm>
            <a:off x="1907704" y="267792"/>
            <a:ext cx="4320480" cy="632241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r>
              <a:rPr lang="ru-RU" sz="2800" smtClean="0">
                <a:solidFill>
                  <a:srgbClr val="FF0000"/>
                </a:solidFill>
                <a:latin typeface="Times New Roman" pitchFamily="18" charset="0"/>
                <a:cs typeface="Times New Roman" pitchFamily="18" charset="0"/>
              </a:rPr>
              <a:t>Видимость</a:t>
            </a:r>
            <a:endParaRPr lang="ru-RU" sz="2800" smtClean="0"/>
          </a:p>
        </p:txBody>
      </p:sp>
      <p:pic>
        <p:nvPicPr>
          <p:cNvPr id="14339" name="Рисунок 2"/>
          <p:cNvPicPr>
            <a:picLocks noChangeAspect="1"/>
          </p:cNvPicPr>
          <p:nvPr/>
        </p:nvPicPr>
        <p:blipFill>
          <a:blip r:embed="rId2" cstate="print"/>
          <a:srcRect/>
          <a:stretch>
            <a:fillRect/>
          </a:stretch>
        </p:blipFill>
        <p:spPr bwMode="auto">
          <a:xfrm>
            <a:off x="245836" y="1772816"/>
            <a:ext cx="8472072" cy="338437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39750" y="404813"/>
            <a:ext cx="8135938" cy="954087"/>
          </a:xfrm>
          <a:prstGeom prst="rect">
            <a:avLst/>
          </a:prstGeom>
          <a:noFill/>
          <a:ln w="9525">
            <a:noFill/>
            <a:miter lim="800000"/>
            <a:headEnd/>
            <a:tailEnd/>
          </a:ln>
        </p:spPr>
        <p:txBody>
          <a:bodyPr>
            <a:spAutoFit/>
          </a:bodyPr>
          <a:lstStyle/>
          <a:p>
            <a:pPr algn="ctr" eaLnBrk="1" hangingPunct="1"/>
            <a:r>
              <a:rPr lang="ru-RU" altLang="ru-RU" sz="2800" dirty="0">
                <a:solidFill>
                  <a:srgbClr val="FF0000"/>
                </a:solidFill>
                <a:latin typeface="Times New Roman" pitchFamily="18" charset="0"/>
                <a:cs typeface="Times New Roman" pitchFamily="18" charset="0"/>
              </a:rPr>
              <a:t>Условия усиления и ослабления света при интерференции</a:t>
            </a:r>
          </a:p>
        </p:txBody>
      </p:sp>
      <p:sp>
        <p:nvSpPr>
          <p:cNvPr id="3" name="Прямоугольник 2"/>
          <p:cNvSpPr>
            <a:spLocks noChangeArrowheads="1"/>
          </p:cNvSpPr>
          <p:nvPr/>
        </p:nvSpPr>
        <p:spPr bwMode="auto">
          <a:xfrm>
            <a:off x="285750" y="1760538"/>
            <a:ext cx="8572500" cy="5170487"/>
          </a:xfrm>
          <a:prstGeom prst="rect">
            <a:avLst/>
          </a:prstGeom>
          <a:noFill/>
          <a:ln w="9525">
            <a:noFill/>
            <a:miter lim="800000"/>
            <a:headEnd/>
            <a:tailEnd/>
          </a:ln>
        </p:spPr>
        <p:txBody>
          <a:bodyPr>
            <a:spAutoFit/>
          </a:bodyPr>
          <a:lstStyle/>
          <a:p>
            <a:pPr algn="just" eaLnBrk="1" hangingPunct="1">
              <a:lnSpc>
                <a:spcPct val="150000"/>
              </a:lnSpc>
            </a:pPr>
            <a:r>
              <a:rPr lang="ru-RU" sz="2000" dirty="0">
                <a:latin typeface="Times New Roman" pitchFamily="18" charset="0"/>
                <a:cs typeface="Times New Roman" pitchFamily="18" charset="0"/>
              </a:rPr>
              <a:t>Свет имеет электромагнитную природу, и распространение света - это распространение электромагнитных волн. Все оптические эффекты, наблюдаемые при распространении света, связаны с колебательным изменением вектора напряженности электрического поля Е, который называют </a:t>
            </a:r>
            <a:r>
              <a:rPr lang="ru-RU" sz="2000" i="1" dirty="0">
                <a:latin typeface="Times New Roman" pitchFamily="18" charset="0"/>
                <a:cs typeface="Times New Roman" pitchFamily="18" charset="0"/>
              </a:rPr>
              <a:t>световым вектором. </a:t>
            </a:r>
            <a:r>
              <a:rPr lang="ru-RU" sz="2000" dirty="0">
                <a:latin typeface="Times New Roman" pitchFamily="18" charset="0"/>
                <a:cs typeface="Times New Roman" pitchFamily="18" charset="0"/>
              </a:rPr>
              <a:t>Для каждой точки пространства интенсивность света I пропорциональна квадрату амплитуды светового вектора волны, приходящей в эту точку: I ~ Е</a:t>
            </a:r>
            <a:r>
              <a:rPr lang="ru-RU" sz="2000" baseline="-25000" dirty="0">
                <a:latin typeface="Times New Roman" pitchFamily="18" charset="0"/>
                <a:cs typeface="Times New Roman" pitchFamily="18" charset="0"/>
              </a:rPr>
              <a:t>m</a:t>
            </a:r>
            <a:r>
              <a:rPr lang="ru-RU" sz="2000" baseline="30000" dirty="0">
                <a:latin typeface="Times New Roman" pitchFamily="18" charset="0"/>
                <a:cs typeface="Times New Roman" pitchFamily="18" charset="0"/>
              </a:rPr>
              <a:t>2</a:t>
            </a:r>
            <a:r>
              <a:rPr lang="ru-RU" sz="2000" dirty="0">
                <a:latin typeface="Times New Roman" pitchFamily="18" charset="0"/>
                <a:cs typeface="Times New Roman" pitchFamily="18" charset="0"/>
              </a:rPr>
              <a:t>.</a:t>
            </a:r>
            <a:r>
              <a:rPr lang="en-US" altLang="ru-RU" sz="2000" dirty="0">
                <a:latin typeface="Times New Roman" pitchFamily="18" charset="0"/>
                <a:cs typeface="Times New Roman" pitchFamily="18" charset="0"/>
              </a:rPr>
              <a:t>	</a:t>
            </a:r>
            <a:r>
              <a:rPr lang="ru-RU" altLang="ru-RU" sz="2000" dirty="0">
                <a:latin typeface="Times New Roman" pitchFamily="18" charset="0"/>
                <a:ea typeface="Times New Roman" pitchFamily="18" charset="0"/>
                <a:cs typeface="Arial" charset="0"/>
              </a:rPr>
              <a:t> Для получения когерентных световых волн применим метод разделения волны, излучаемой одним источником, на две части, которые после прохождения разных оптических путей накладываются друг на друга и происходит интерференция света. </a:t>
            </a:r>
            <a:endParaRPr lang="ru-RU" alt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a:spLocks noChangeArrowheads="1"/>
          </p:cNvSpPr>
          <p:nvPr/>
        </p:nvSpPr>
        <p:spPr bwMode="auto">
          <a:xfrm>
            <a:off x="323850" y="2924175"/>
            <a:ext cx="8820150" cy="830263"/>
          </a:xfrm>
          <a:prstGeom prst="rect">
            <a:avLst/>
          </a:prstGeom>
          <a:noFill/>
          <a:ln w="9525">
            <a:noFill/>
            <a:miter lim="800000"/>
            <a:headEnd/>
            <a:tailEnd/>
          </a:ln>
        </p:spPr>
        <p:txBody>
          <a:bodyPr>
            <a:spAutoFit/>
          </a:bodyPr>
          <a:lstStyle/>
          <a:p>
            <a:pPr eaLnBrk="1" hangingPunct="1"/>
            <a:r>
              <a:rPr lang="ru-RU" altLang="ru-RU" sz="2400">
                <a:latin typeface="Times New Roman" pitchFamily="18" charset="0"/>
                <a:ea typeface="Times New Roman" pitchFamily="18" charset="0"/>
                <a:cs typeface="Arial" charset="0"/>
              </a:rPr>
              <a:t>Здесь               и             – напряженность электрического или магнитного полей электромагнитной волны;</a:t>
            </a:r>
            <a:endParaRPr lang="ru-RU" altLang="ru-RU" sz="2400">
              <a:latin typeface="Calibri" pitchFamily="34" charset="0"/>
              <a:ea typeface="Times New Roman" pitchFamily="18" charset="0"/>
              <a:cs typeface="Arial" charset="0"/>
            </a:endParaRPr>
          </a:p>
        </p:txBody>
      </p:sp>
      <p:sp>
        <p:nvSpPr>
          <p:cNvPr id="13" name="Прямоугольник 12"/>
          <p:cNvSpPr>
            <a:spLocks noChangeArrowheads="1"/>
          </p:cNvSpPr>
          <p:nvPr/>
        </p:nvSpPr>
        <p:spPr bwMode="auto">
          <a:xfrm>
            <a:off x="323850" y="4005263"/>
            <a:ext cx="8496300" cy="482600"/>
          </a:xfrm>
          <a:prstGeom prst="rect">
            <a:avLst/>
          </a:prstGeom>
          <a:noFill/>
          <a:ln w="9525">
            <a:noFill/>
            <a:miter lim="800000"/>
            <a:headEnd/>
            <a:tailEnd/>
          </a:ln>
        </p:spPr>
        <p:txBody>
          <a:bodyPr>
            <a:spAutoFit/>
          </a:bodyPr>
          <a:lstStyle/>
          <a:p>
            <a:pPr eaLnBrk="1" hangingPunct="1">
              <a:lnSpc>
                <a:spcPct val="115000"/>
              </a:lnSpc>
              <a:spcAft>
                <a:spcPts val="1000"/>
              </a:spcAft>
            </a:pPr>
            <a:r>
              <a:rPr lang="ru-RU" altLang="ru-RU" sz="2400" dirty="0">
                <a:latin typeface="Times New Roman" pitchFamily="18" charset="0"/>
                <a:ea typeface="Times New Roman" pitchFamily="18" charset="0"/>
                <a:cs typeface="Arial" charset="0"/>
              </a:rPr>
              <a:t>    и      – фазовые  скорости первой и второй волны;</a:t>
            </a:r>
          </a:p>
        </p:txBody>
      </p:sp>
      <p:sp>
        <p:nvSpPr>
          <p:cNvPr id="18" name="Прямоугольник 17"/>
          <p:cNvSpPr>
            <a:spLocks noChangeArrowheads="1"/>
          </p:cNvSpPr>
          <p:nvPr/>
        </p:nvSpPr>
        <p:spPr bwMode="auto">
          <a:xfrm>
            <a:off x="323850" y="4652963"/>
            <a:ext cx="8496300" cy="1331912"/>
          </a:xfrm>
          <a:prstGeom prst="rect">
            <a:avLst/>
          </a:prstGeom>
          <a:noFill/>
          <a:ln w="9525">
            <a:noFill/>
            <a:miter lim="800000"/>
            <a:headEnd/>
            <a:tailEnd/>
          </a:ln>
        </p:spPr>
        <p:txBody>
          <a:bodyPr>
            <a:spAutoFit/>
          </a:bodyPr>
          <a:lstStyle/>
          <a:p>
            <a:pPr eaLnBrk="1" hangingPunct="1">
              <a:lnSpc>
                <a:spcPct val="115000"/>
              </a:lnSpc>
              <a:spcAft>
                <a:spcPts val="1000"/>
              </a:spcAft>
            </a:pPr>
            <a:r>
              <a:rPr lang="ru-RU" altLang="ru-RU" sz="2400">
                <a:latin typeface="Times New Roman" pitchFamily="18" charset="0"/>
                <a:ea typeface="Times New Roman" pitchFamily="18" charset="0"/>
                <a:cs typeface="Arial" charset="0"/>
              </a:rPr>
              <a:t>    и     – пути, которые прошли первая и вторая волны от источника колебаний до точки, в которой наблюда-ется интерференционная картина.</a:t>
            </a:r>
          </a:p>
        </p:txBody>
      </p:sp>
      <p:graphicFrame>
        <p:nvGraphicFramePr>
          <p:cNvPr id="20" name="Object 107"/>
          <p:cNvGraphicFramePr>
            <a:graphicFrameLocks noChangeAspect="1"/>
          </p:cNvGraphicFramePr>
          <p:nvPr/>
        </p:nvGraphicFramePr>
        <p:xfrm>
          <a:off x="450850" y="4749800"/>
          <a:ext cx="242888" cy="419100"/>
        </p:xfrm>
        <a:graphic>
          <a:graphicData uri="http://schemas.openxmlformats.org/presentationml/2006/ole">
            <p:oleObj spid="_x0000_s17469" name="Equation" r:id="rId3" imgW="253890" imgH="431613" progId="">
              <p:embed/>
            </p:oleObj>
          </a:graphicData>
        </a:graphic>
      </p:graphicFrame>
      <p:graphicFrame>
        <p:nvGraphicFramePr>
          <p:cNvPr id="22" name="Object 108"/>
          <p:cNvGraphicFramePr>
            <a:graphicFrameLocks noChangeAspect="1"/>
          </p:cNvGraphicFramePr>
          <p:nvPr/>
        </p:nvGraphicFramePr>
        <p:xfrm>
          <a:off x="968375" y="4770438"/>
          <a:ext cx="274638" cy="398462"/>
        </p:xfrm>
        <a:graphic>
          <a:graphicData uri="http://schemas.openxmlformats.org/presentationml/2006/ole">
            <p:oleObj spid="_x0000_s17470" name="Equation" r:id="rId4" imgW="291973" imgH="431613" progId="">
              <p:embed/>
            </p:oleObj>
          </a:graphicData>
        </a:graphic>
      </p:graphicFrame>
      <p:graphicFrame>
        <p:nvGraphicFramePr>
          <p:cNvPr id="6205" name="Object 109"/>
          <p:cNvGraphicFramePr>
            <a:graphicFrameLocks noChangeAspect="1"/>
          </p:cNvGraphicFramePr>
          <p:nvPr/>
        </p:nvGraphicFramePr>
        <p:xfrm>
          <a:off x="1763713" y="333375"/>
          <a:ext cx="5549900" cy="1092200"/>
        </p:xfrm>
        <a:graphic>
          <a:graphicData uri="http://schemas.openxmlformats.org/presentationml/2006/ole">
            <p:oleObj spid="_x0000_s17471" name="Equation" r:id="rId5" imgW="5549900" imgH="1092200" progId="">
              <p:embed/>
            </p:oleObj>
          </a:graphicData>
        </a:graphic>
      </p:graphicFrame>
      <p:graphicFrame>
        <p:nvGraphicFramePr>
          <p:cNvPr id="6206" name="Object 110"/>
          <p:cNvGraphicFramePr>
            <a:graphicFrameLocks noChangeAspect="1"/>
          </p:cNvGraphicFramePr>
          <p:nvPr/>
        </p:nvGraphicFramePr>
        <p:xfrm>
          <a:off x="450850" y="4129088"/>
          <a:ext cx="254000" cy="358775"/>
        </p:xfrm>
        <a:graphic>
          <a:graphicData uri="http://schemas.openxmlformats.org/presentationml/2006/ole">
            <p:oleObj spid="_x0000_s17472" name="Equation" r:id="rId6" imgW="304668" imgH="431613" progId="">
              <p:embed/>
            </p:oleObj>
          </a:graphicData>
        </a:graphic>
      </p:graphicFrame>
      <p:graphicFrame>
        <p:nvGraphicFramePr>
          <p:cNvPr id="6207" name="Object 111"/>
          <p:cNvGraphicFramePr>
            <a:graphicFrameLocks noChangeAspect="1"/>
          </p:cNvGraphicFramePr>
          <p:nvPr/>
        </p:nvGraphicFramePr>
        <p:xfrm>
          <a:off x="968375" y="4129088"/>
          <a:ext cx="274638" cy="358775"/>
        </p:xfrm>
        <a:graphic>
          <a:graphicData uri="http://schemas.openxmlformats.org/presentationml/2006/ole">
            <p:oleObj spid="_x0000_s17473" name="Equation" r:id="rId7" imgW="330057" imgH="431613" progId="">
              <p:embed/>
            </p:oleObj>
          </a:graphicData>
        </a:graphic>
      </p:graphicFrame>
      <p:graphicFrame>
        <p:nvGraphicFramePr>
          <p:cNvPr id="6208" name="Object 112"/>
          <p:cNvGraphicFramePr>
            <a:graphicFrameLocks noChangeAspect="1"/>
          </p:cNvGraphicFramePr>
          <p:nvPr/>
        </p:nvGraphicFramePr>
        <p:xfrm>
          <a:off x="1233488" y="2995613"/>
          <a:ext cx="850900" cy="398462"/>
        </p:xfrm>
        <a:graphic>
          <a:graphicData uri="http://schemas.openxmlformats.org/presentationml/2006/ole">
            <p:oleObj spid="_x0000_s17474" name="Equation" r:id="rId8" imgW="1028254" imgH="482391" progId="">
              <p:embed/>
            </p:oleObj>
          </a:graphicData>
        </a:graphic>
      </p:graphicFrame>
      <p:graphicFrame>
        <p:nvGraphicFramePr>
          <p:cNvPr id="6209" name="Object 113"/>
          <p:cNvGraphicFramePr>
            <a:graphicFrameLocks noChangeAspect="1"/>
          </p:cNvGraphicFramePr>
          <p:nvPr/>
        </p:nvGraphicFramePr>
        <p:xfrm>
          <a:off x="2527300" y="2995613"/>
          <a:ext cx="881063" cy="398462"/>
        </p:xfrm>
        <a:graphic>
          <a:graphicData uri="http://schemas.openxmlformats.org/presentationml/2006/ole">
            <p:oleObj spid="_x0000_s17475" name="Equation" r:id="rId9" imgW="1066800" imgH="482600" progId="">
              <p:embed/>
            </p:oleObj>
          </a:graphicData>
        </a:graphic>
      </p:graphicFrame>
      <p:graphicFrame>
        <p:nvGraphicFramePr>
          <p:cNvPr id="6210" name="Object 114"/>
          <p:cNvGraphicFramePr>
            <a:graphicFrameLocks noChangeAspect="1"/>
          </p:cNvGraphicFramePr>
          <p:nvPr/>
        </p:nvGraphicFramePr>
        <p:xfrm>
          <a:off x="1792288" y="1590675"/>
          <a:ext cx="5541962" cy="1058863"/>
        </p:xfrm>
        <a:graphic>
          <a:graphicData uri="http://schemas.openxmlformats.org/presentationml/2006/ole">
            <p:oleObj spid="_x0000_s17476" name="Equation" r:id="rId10" imgW="5715000" imgH="1092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205"/>
                                        </p:tgtEl>
                                        <p:attrNameLst>
                                          <p:attrName>style.visibility</p:attrName>
                                        </p:attrNameLst>
                                      </p:cBhvr>
                                      <p:to>
                                        <p:strVal val="visible"/>
                                      </p:to>
                                    </p:set>
                                    <p:animEffect transition="in" filter="fade">
                                      <p:cBhvr>
                                        <p:cTn id="7" dur="500"/>
                                        <p:tgtEl>
                                          <p:spTgt spid="6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210"/>
                                        </p:tgtEl>
                                        <p:attrNameLst>
                                          <p:attrName>style.visibility</p:attrName>
                                        </p:attrNameLst>
                                      </p:cBhvr>
                                      <p:to>
                                        <p:strVal val="visible"/>
                                      </p:to>
                                    </p:set>
                                    <p:animEffect transition="in" filter="fade">
                                      <p:cBhvr>
                                        <p:cTn id="12" dur="500"/>
                                        <p:tgtEl>
                                          <p:spTgt spid="62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209"/>
                                        </p:tgtEl>
                                        <p:attrNameLst>
                                          <p:attrName>style.visibility</p:attrName>
                                        </p:attrNameLst>
                                      </p:cBhvr>
                                      <p:to>
                                        <p:strVal val="visible"/>
                                      </p:to>
                                    </p:set>
                                    <p:animEffect transition="in" filter="fade">
                                      <p:cBhvr>
                                        <p:cTn id="17" dur="500"/>
                                        <p:tgtEl>
                                          <p:spTgt spid="6209"/>
                                        </p:tgtEl>
                                      </p:cBhvr>
                                    </p:animEffect>
                                  </p:childTnLst>
                                </p:cTn>
                              </p:par>
                              <p:par>
                                <p:cTn id="18" presetID="10" presetClass="entr" presetSubtype="0" fill="hold" nodeType="withEffect">
                                  <p:stCondLst>
                                    <p:cond delay="0"/>
                                  </p:stCondLst>
                                  <p:childTnLst>
                                    <p:set>
                                      <p:cBhvr>
                                        <p:cTn id="19" dur="1" fill="hold">
                                          <p:stCondLst>
                                            <p:cond delay="0"/>
                                          </p:stCondLst>
                                        </p:cTn>
                                        <p:tgtEl>
                                          <p:spTgt spid="6208"/>
                                        </p:tgtEl>
                                        <p:attrNameLst>
                                          <p:attrName>style.visibility</p:attrName>
                                        </p:attrNameLst>
                                      </p:cBhvr>
                                      <p:to>
                                        <p:strVal val="visible"/>
                                      </p:to>
                                    </p:set>
                                    <p:animEffect transition="in" filter="fade">
                                      <p:cBhvr>
                                        <p:cTn id="20" dur="500"/>
                                        <p:tgtEl>
                                          <p:spTgt spid="620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6207"/>
                                        </p:tgtEl>
                                        <p:attrNameLst>
                                          <p:attrName>style.visibility</p:attrName>
                                        </p:attrNameLst>
                                      </p:cBhvr>
                                      <p:to>
                                        <p:strVal val="visible"/>
                                      </p:to>
                                    </p:set>
                                    <p:animEffect transition="in" filter="fade">
                                      <p:cBhvr>
                                        <p:cTn id="28" dur="500"/>
                                        <p:tgtEl>
                                          <p:spTgt spid="6207"/>
                                        </p:tgtEl>
                                      </p:cBhvr>
                                    </p:animEffect>
                                  </p:childTnLst>
                                </p:cTn>
                              </p:par>
                              <p:par>
                                <p:cTn id="29" presetID="10" presetClass="entr" presetSubtype="0" fill="hold" nodeType="withEffect">
                                  <p:stCondLst>
                                    <p:cond delay="0"/>
                                  </p:stCondLst>
                                  <p:childTnLst>
                                    <p:set>
                                      <p:cBhvr>
                                        <p:cTn id="30" dur="1" fill="hold">
                                          <p:stCondLst>
                                            <p:cond delay="0"/>
                                          </p:stCondLst>
                                        </p:cTn>
                                        <p:tgtEl>
                                          <p:spTgt spid="6206"/>
                                        </p:tgtEl>
                                        <p:attrNameLst>
                                          <p:attrName>style.visibility</p:attrName>
                                        </p:attrNameLst>
                                      </p:cBhvr>
                                      <p:to>
                                        <p:strVal val="visible"/>
                                      </p:to>
                                    </p:set>
                                    <p:animEffect transition="in" filter="fade">
                                      <p:cBhvr>
                                        <p:cTn id="31" dur="500"/>
                                        <p:tgtEl>
                                          <p:spTgt spid="620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572125" y="428625"/>
            <a:ext cx="3349625" cy="2606675"/>
          </a:xfrm>
          <a:prstGeom prst="rect">
            <a:avLst/>
          </a:prstGeom>
          <a:noFill/>
          <a:ln w="9525">
            <a:noFill/>
            <a:miter lim="800000"/>
            <a:headEnd/>
            <a:tailEnd/>
          </a:ln>
        </p:spPr>
        <p:txBody>
          <a:bodyPr>
            <a:spAutoFit/>
          </a:bodyPr>
          <a:lstStyle/>
          <a:p>
            <a:pPr eaLnBrk="1" hangingPunct="1">
              <a:lnSpc>
                <a:spcPct val="115000"/>
              </a:lnSpc>
              <a:spcAft>
                <a:spcPts val="1000"/>
              </a:spcAft>
            </a:pPr>
            <a:r>
              <a:rPr lang="ru-RU" altLang="ru-RU" sz="2400">
                <a:latin typeface="Times New Roman" pitchFamily="18" charset="0"/>
                <a:ea typeface="Times New Roman" pitchFamily="18" charset="0"/>
                <a:cs typeface="Arial" charset="0"/>
              </a:rPr>
              <a:t>Амплитуду результирующего колебания найдем с помощью </a:t>
            </a:r>
            <a:r>
              <a:rPr lang="ru-RU" altLang="ru-RU" sz="2400" b="1" i="1">
                <a:latin typeface="Times New Roman" pitchFamily="18" charset="0"/>
                <a:ea typeface="Times New Roman" pitchFamily="18" charset="0"/>
                <a:cs typeface="Arial" charset="0"/>
              </a:rPr>
              <a:t>метода вращающегося вектора амплитуды. </a:t>
            </a:r>
            <a:endParaRPr lang="ru-RU" altLang="ru-RU" sz="2400">
              <a:latin typeface="Times New Roman" pitchFamily="18" charset="0"/>
              <a:ea typeface="Times New Roman" pitchFamily="18" charset="0"/>
              <a:cs typeface="Arial" charset="0"/>
            </a:endParaRPr>
          </a:p>
        </p:txBody>
      </p:sp>
      <p:pic>
        <p:nvPicPr>
          <p:cNvPr id="3" name="Рисунок 2"/>
          <p:cNvPicPr>
            <a:picLocks noChangeAspect="1" noChangeArrowheads="1"/>
          </p:cNvPicPr>
          <p:nvPr/>
        </p:nvPicPr>
        <p:blipFill>
          <a:blip r:embed="rId3" cstate="print"/>
          <a:srcRect/>
          <a:stretch>
            <a:fillRect/>
          </a:stretch>
        </p:blipFill>
        <p:spPr bwMode="auto">
          <a:xfrm>
            <a:off x="395288" y="404813"/>
            <a:ext cx="5033962" cy="4543425"/>
          </a:xfrm>
          <a:prstGeom prst="rect">
            <a:avLst/>
          </a:prstGeom>
          <a:noFill/>
          <a:ln w="9525">
            <a:noFill/>
            <a:miter lim="800000"/>
            <a:headEnd/>
            <a:tailEnd/>
          </a:ln>
        </p:spPr>
      </p:pic>
      <p:sp>
        <p:nvSpPr>
          <p:cNvPr id="6" name="Прямоугольник 5"/>
          <p:cNvSpPr>
            <a:spLocks noChangeArrowheads="1"/>
          </p:cNvSpPr>
          <p:nvPr/>
        </p:nvSpPr>
        <p:spPr bwMode="auto">
          <a:xfrm>
            <a:off x="3924300" y="5227638"/>
            <a:ext cx="4454525" cy="1147762"/>
          </a:xfrm>
          <a:prstGeom prst="rect">
            <a:avLst/>
          </a:prstGeom>
          <a:noFill/>
          <a:ln w="9525">
            <a:noFill/>
            <a:miter lim="800000"/>
            <a:headEnd/>
            <a:tailEnd/>
          </a:ln>
        </p:spPr>
        <p:txBody>
          <a:bodyPr>
            <a:spAutoFit/>
          </a:bodyPr>
          <a:lstStyle/>
          <a:p>
            <a:pPr eaLnBrk="1" hangingPunct="1">
              <a:lnSpc>
                <a:spcPct val="115000"/>
              </a:lnSpc>
              <a:spcAft>
                <a:spcPts val="1000"/>
              </a:spcAft>
            </a:pPr>
            <a:r>
              <a:rPr lang="ru-RU" altLang="ru-RU" sz="2800">
                <a:latin typeface="Times New Roman" pitchFamily="18" charset="0"/>
                <a:ea typeface="Times New Roman" pitchFamily="18" charset="0"/>
                <a:cs typeface="Arial" charset="0"/>
              </a:rPr>
              <a:t>                                       =</a:t>
            </a:r>
          </a:p>
          <a:p>
            <a:pPr eaLnBrk="1" hangingPunct="1"/>
            <a:r>
              <a:rPr lang="ru-RU" altLang="ru-RU" sz="2800">
                <a:latin typeface="Times New Roman" pitchFamily="18" charset="0"/>
                <a:ea typeface="Times New Roman" pitchFamily="18" charset="0"/>
                <a:cs typeface="Arial" charset="0"/>
              </a:rPr>
              <a:t>             </a:t>
            </a:r>
            <a:endParaRPr lang="ru-RU" altLang="ru-RU">
              <a:latin typeface="Calibri" pitchFamily="34" charset="0"/>
              <a:ea typeface="Times New Roman" pitchFamily="18" charset="0"/>
              <a:cs typeface="Arial" charset="0"/>
            </a:endParaRPr>
          </a:p>
        </p:txBody>
      </p:sp>
      <p:graphicFrame>
        <p:nvGraphicFramePr>
          <p:cNvPr id="7184" name="Object 28"/>
          <p:cNvGraphicFramePr>
            <a:graphicFrameLocks noChangeAspect="1"/>
          </p:cNvGraphicFramePr>
          <p:nvPr/>
        </p:nvGraphicFramePr>
        <p:xfrm>
          <a:off x="1717675" y="5227638"/>
          <a:ext cx="5651500" cy="558800"/>
        </p:xfrm>
        <a:graphic>
          <a:graphicData uri="http://schemas.openxmlformats.org/presentationml/2006/ole">
            <p:oleObj spid="_x0000_s18451" name="Equation" r:id="rId4" imgW="5651500" imgH="558800" progId="">
              <p:embed/>
            </p:oleObj>
          </a:graphicData>
        </a:graphic>
      </p:graphicFrame>
      <p:graphicFrame>
        <p:nvGraphicFramePr>
          <p:cNvPr id="7185" name="Object 29"/>
          <p:cNvGraphicFramePr>
            <a:graphicFrameLocks noChangeAspect="1"/>
          </p:cNvGraphicFramePr>
          <p:nvPr/>
        </p:nvGraphicFramePr>
        <p:xfrm>
          <a:off x="2500313" y="5934075"/>
          <a:ext cx="4165600" cy="495300"/>
        </p:xfrm>
        <a:graphic>
          <a:graphicData uri="http://schemas.openxmlformats.org/presentationml/2006/ole">
            <p:oleObj spid="_x0000_s18452" name="Equation" r:id="rId5" imgW="4165600" imgH="4953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84"/>
                                        </p:tgtEl>
                                        <p:attrNameLst>
                                          <p:attrName>style.visibility</p:attrName>
                                        </p:attrNameLst>
                                      </p:cBhvr>
                                      <p:to>
                                        <p:strVal val="visible"/>
                                      </p:to>
                                    </p:set>
                                    <p:animEffect transition="in" filter="fade">
                                      <p:cBhvr>
                                        <p:cTn id="17" dur="500"/>
                                        <p:tgtEl>
                                          <p:spTgt spid="718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185"/>
                                        </p:tgtEl>
                                        <p:attrNameLst>
                                          <p:attrName>style.visibility</p:attrName>
                                        </p:attrNameLst>
                                      </p:cBhvr>
                                      <p:to>
                                        <p:strVal val="visible"/>
                                      </p:to>
                                    </p:set>
                                    <p:animEffect transition="in" filter="fade">
                                      <p:cBhvr>
                                        <p:cTn id="23" dur="5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ru-RU" altLang="ru-RU">
              <a:latin typeface="Calibri" pitchFamily="34" charset="0"/>
            </a:endParaRPr>
          </a:p>
        </p:txBody>
      </p:sp>
      <p:sp>
        <p:nvSpPr>
          <p:cNvPr id="4" name="Прямоугольник 3"/>
          <p:cNvSpPr>
            <a:spLocks noRot="1" noChangeAspect="1" noMove="1" noResize="1" noEditPoints="1" noAdjustHandles="1" noChangeArrowheads="1" noChangeShapeType="1" noTextEdit="1"/>
          </p:cNvSpPr>
          <p:nvPr/>
        </p:nvSpPr>
        <p:spPr bwMode="auto">
          <a:xfrm>
            <a:off x="684213" y="2133600"/>
            <a:ext cx="8064500" cy="523220"/>
          </a:xfrm>
          <a:prstGeom prst="rect">
            <a:avLst/>
          </a:prstGeom>
          <a:blipFill>
            <a:blip r:embed="rId3" cstate="print"/>
            <a:stretch>
              <a:fillRect l="-1134" t="-12791" b="-30233"/>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ru-RU">
                <a:noFill/>
                <a:latin typeface="Arial" panose="020B0604020202020204" pitchFamily="34" charset="0"/>
              </a:rPr>
              <a:t> </a:t>
            </a:r>
          </a:p>
        </p:txBody>
      </p:sp>
      <p:sp>
        <p:nvSpPr>
          <p:cNvPr id="1946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ru-RU" altLang="ru-RU">
              <a:latin typeface="Calibri" pitchFamily="34" charset="0"/>
            </a:endParaRPr>
          </a:p>
        </p:txBody>
      </p:sp>
      <p:sp>
        <p:nvSpPr>
          <p:cNvPr id="1946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ru-RU" altLang="ru-RU">
              <a:latin typeface="Calibri" pitchFamily="34" charset="0"/>
            </a:endParaRPr>
          </a:p>
        </p:txBody>
      </p:sp>
      <p:graphicFrame>
        <p:nvGraphicFramePr>
          <p:cNvPr id="8214" name="Object 42"/>
          <p:cNvGraphicFramePr>
            <a:graphicFrameLocks noChangeAspect="1"/>
          </p:cNvGraphicFramePr>
          <p:nvPr/>
        </p:nvGraphicFramePr>
        <p:xfrm>
          <a:off x="1027113" y="300038"/>
          <a:ext cx="7156450" cy="1700212"/>
        </p:xfrm>
        <a:graphic>
          <a:graphicData uri="http://schemas.openxmlformats.org/presentationml/2006/ole">
            <p:oleObj spid="_x0000_s19469" name="Equation" r:id="rId4" imgW="7378700" imgH="1752600" progId="">
              <p:embed/>
            </p:oleObj>
          </a:graphicData>
        </a:graphic>
      </p:graphicFrame>
      <p:sp>
        <p:nvSpPr>
          <p:cNvPr id="19463" name="Rectangle 1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1" hangingPunct="1"/>
            <a:endParaRPr lang="ru-RU" altLang="ru-RU"/>
          </a:p>
        </p:txBody>
      </p:sp>
      <p:sp>
        <p:nvSpPr>
          <p:cNvPr id="19464" name="Rectangle 16"/>
          <p:cNvSpPr>
            <a:spLocks noChangeArrowheads="1"/>
          </p:cNvSpPr>
          <p:nvPr/>
        </p:nvSpPr>
        <p:spPr bwMode="auto">
          <a:xfrm>
            <a:off x="898525" y="2552700"/>
            <a:ext cx="9144000" cy="0"/>
          </a:xfrm>
          <a:prstGeom prst="rect">
            <a:avLst/>
          </a:prstGeom>
          <a:noFill/>
          <a:ln w="9525">
            <a:noFill/>
            <a:miter lim="800000"/>
            <a:headEnd/>
            <a:tailEnd/>
          </a:ln>
        </p:spPr>
        <p:txBody>
          <a:bodyPr wrap="none" anchor="ctr">
            <a:spAutoFit/>
          </a:bodyPr>
          <a:lstStyle/>
          <a:p>
            <a:endParaRPr lang="ru-RU" altLang="ru-RU"/>
          </a:p>
        </p:txBody>
      </p:sp>
      <p:sp>
        <p:nvSpPr>
          <p:cNvPr id="19465" name="Rectangle 2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1" hangingPunct="1"/>
            <a:endParaRPr lang="ru-RU" altLang="ru-RU"/>
          </a:p>
        </p:txBody>
      </p:sp>
      <p:pic>
        <p:nvPicPr>
          <p:cNvPr id="19466" name="Picture 2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92275" y="2786063"/>
            <a:ext cx="6192838" cy="3662362"/>
          </a:xfrm>
          <a:prstGeom prst="rect">
            <a:avLst/>
          </a:prstGeom>
          <a:noFill/>
          <a:ln w="9525">
            <a:noFill/>
            <a:miter lim="800000"/>
            <a:headEnd/>
            <a:tailEnd/>
          </a:ln>
        </p:spPr>
      </p:pic>
      <p:sp>
        <p:nvSpPr>
          <p:cNvPr id="19467" name="Rectangle 22"/>
          <p:cNvSpPr>
            <a:spLocks noChangeArrowheads="1"/>
          </p:cNvSpPr>
          <p:nvPr/>
        </p:nvSpPr>
        <p:spPr bwMode="auto">
          <a:xfrm>
            <a:off x="898525" y="4095750"/>
            <a:ext cx="9144000" cy="0"/>
          </a:xfrm>
          <a:prstGeom prst="rect">
            <a:avLst/>
          </a:prstGeom>
          <a:noFill/>
          <a:ln w="9525">
            <a:noFill/>
            <a:miter lim="800000"/>
            <a:headEnd/>
            <a:tailEnd/>
          </a:ln>
        </p:spPr>
        <p:txBody>
          <a:bodyPr wrap="none" anchor="ctr">
            <a:spAutoFit/>
          </a:bodyPr>
          <a:lstStyle/>
          <a:p>
            <a:endParaRPr lang="ru-RU" alt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2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39750" y="446088"/>
            <a:ext cx="8208963" cy="1495425"/>
          </a:xfrm>
          <a:prstGeom prst="rect">
            <a:avLst/>
          </a:prstGeom>
          <a:noFill/>
          <a:ln w="9525">
            <a:noFill/>
            <a:miter lim="800000"/>
            <a:headEnd/>
            <a:tailEnd/>
          </a:ln>
        </p:spPr>
        <p:txBody>
          <a:bodyPr>
            <a:spAutoFit/>
          </a:bodyPr>
          <a:lstStyle/>
          <a:p>
            <a:pPr eaLnBrk="1" hangingPunct="1">
              <a:lnSpc>
                <a:spcPct val="115000"/>
              </a:lnSpc>
              <a:spcAft>
                <a:spcPts val="1000"/>
              </a:spcAft>
            </a:pPr>
            <a:r>
              <a:rPr lang="en-US" altLang="ru-RU" sz="2400" dirty="0">
                <a:latin typeface="Times New Roman" pitchFamily="18" charset="0"/>
                <a:ea typeface="Times New Roman" pitchFamily="18" charset="0"/>
                <a:cs typeface="Arial" charset="0"/>
              </a:rPr>
              <a:t>	</a:t>
            </a:r>
            <a:r>
              <a:rPr lang="ru-RU" altLang="ru-RU" sz="2400" dirty="0" smtClean="0">
                <a:latin typeface="Times New Roman" pitchFamily="18" charset="0"/>
                <a:ea typeface="Times New Roman" pitchFamily="18" charset="0"/>
                <a:cs typeface="Arial" charset="0"/>
              </a:rPr>
              <a:t>Если </a:t>
            </a:r>
            <a:r>
              <a:rPr lang="ru-RU" altLang="ru-RU" sz="2400" dirty="0">
                <a:latin typeface="Times New Roman" pitchFamily="18" charset="0"/>
                <a:ea typeface="Times New Roman" pitchFamily="18" charset="0"/>
                <a:cs typeface="Arial" charset="0"/>
              </a:rPr>
              <a:t>оптическая разность хода  равна целому числу волн в вакууме:</a:t>
            </a:r>
          </a:p>
          <a:p>
            <a:pPr eaLnBrk="1" hangingPunct="1">
              <a:lnSpc>
                <a:spcPct val="115000"/>
              </a:lnSpc>
              <a:spcAft>
                <a:spcPts val="1000"/>
              </a:spcAft>
            </a:pPr>
            <a:r>
              <a:rPr lang="ru-RU" altLang="ru-RU" sz="2400" dirty="0">
                <a:latin typeface="Times New Roman" pitchFamily="18" charset="0"/>
                <a:ea typeface="Times New Roman" pitchFamily="18" charset="0"/>
                <a:cs typeface="Arial" charset="0"/>
              </a:rPr>
              <a:t>то                  , и                   </a:t>
            </a:r>
          </a:p>
        </p:txBody>
      </p:sp>
      <p:sp>
        <p:nvSpPr>
          <p:cNvPr id="9" name="Прямоугольник 8"/>
          <p:cNvSpPr>
            <a:spLocks noChangeArrowheads="1"/>
          </p:cNvSpPr>
          <p:nvPr/>
        </p:nvSpPr>
        <p:spPr bwMode="auto">
          <a:xfrm>
            <a:off x="401638" y="1408113"/>
            <a:ext cx="8353425" cy="1919287"/>
          </a:xfrm>
          <a:prstGeom prst="rect">
            <a:avLst/>
          </a:prstGeom>
          <a:noFill/>
          <a:ln w="9525">
            <a:noFill/>
            <a:miter lim="800000"/>
            <a:headEnd/>
            <a:tailEnd/>
          </a:ln>
        </p:spPr>
        <p:txBody>
          <a:bodyPr>
            <a:spAutoFit/>
          </a:bodyPr>
          <a:lstStyle/>
          <a:p>
            <a:pPr algn="just" eaLnBrk="1" hangingPunct="1">
              <a:lnSpc>
                <a:spcPct val="115000"/>
              </a:lnSpc>
              <a:spcAft>
                <a:spcPts val="1000"/>
              </a:spcAft>
            </a:pPr>
            <a:r>
              <a:rPr lang="ru-RU" altLang="ru-RU" sz="2400" dirty="0">
                <a:latin typeface="Times New Roman" pitchFamily="18" charset="0"/>
                <a:ea typeface="Times New Roman" pitchFamily="18" charset="0"/>
                <a:cs typeface="Arial" charset="0"/>
              </a:rPr>
              <a:t>                                           колебания обеих волн будут происходить в одинаковой фазе, и колебания будут усиливать друг друга.</a:t>
            </a:r>
          </a:p>
          <a:p>
            <a:pPr eaLnBrk="1" hangingPunct="1">
              <a:lnSpc>
                <a:spcPct val="115000"/>
              </a:lnSpc>
              <a:spcAft>
                <a:spcPts val="1000"/>
              </a:spcAft>
            </a:pPr>
            <a:r>
              <a:rPr lang="ru-RU" altLang="ru-RU" sz="2400" dirty="0">
                <a:latin typeface="Times New Roman" pitchFamily="18" charset="0"/>
                <a:ea typeface="Times New Roman" pitchFamily="18" charset="0"/>
                <a:cs typeface="Arial" charset="0"/>
              </a:rPr>
              <a:t>  </a:t>
            </a:r>
            <a:r>
              <a:rPr lang="en-US" altLang="ru-RU" sz="2400" dirty="0">
                <a:latin typeface="Times New Roman" pitchFamily="18" charset="0"/>
                <a:ea typeface="Times New Roman" pitchFamily="18" charset="0"/>
                <a:cs typeface="Arial" charset="0"/>
              </a:rPr>
              <a:t>	</a:t>
            </a:r>
            <a:r>
              <a:rPr lang="ru-RU" altLang="ru-RU" sz="2400" dirty="0">
                <a:latin typeface="Times New Roman" pitchFamily="18" charset="0"/>
                <a:ea typeface="Times New Roman" pitchFamily="18" charset="0"/>
                <a:cs typeface="Arial" charset="0"/>
              </a:rPr>
              <a:t>Тогда                   , а равенство</a:t>
            </a:r>
          </a:p>
        </p:txBody>
      </p:sp>
      <p:sp>
        <p:nvSpPr>
          <p:cNvPr id="20484" name="Rectangle 8"/>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pPr eaLnBrk="1" hangingPunct="1"/>
            <a:endParaRPr lang="ru-RU" altLang="ru-RU" sz="2400">
              <a:latin typeface="Calibri" pitchFamily="34" charset="0"/>
            </a:endParaRPr>
          </a:p>
        </p:txBody>
      </p:sp>
      <p:graphicFrame>
        <p:nvGraphicFramePr>
          <p:cNvPr id="11" name="Object 65"/>
          <p:cNvGraphicFramePr>
            <a:graphicFrameLocks noChangeAspect="1"/>
          </p:cNvGraphicFramePr>
          <p:nvPr/>
        </p:nvGraphicFramePr>
        <p:xfrm>
          <a:off x="2268538" y="2878138"/>
          <a:ext cx="1243012" cy="381000"/>
        </p:xfrm>
        <a:graphic>
          <a:graphicData uri="http://schemas.openxmlformats.org/presentationml/2006/ole">
            <p:oleObj spid="_x0000_s20522" name="Equation" r:id="rId3" imgW="1397000" imgH="431800" progId="">
              <p:embed/>
            </p:oleObj>
          </a:graphicData>
        </a:graphic>
      </p:graphicFrame>
      <p:sp>
        <p:nvSpPr>
          <p:cNvPr id="20486" name="Rectangle 10"/>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pPr eaLnBrk="1" hangingPunct="1"/>
            <a:endParaRPr lang="ru-RU" altLang="ru-RU" sz="2400">
              <a:latin typeface="Calibri" pitchFamily="34" charset="0"/>
            </a:endParaRPr>
          </a:p>
        </p:txBody>
      </p:sp>
      <p:sp>
        <p:nvSpPr>
          <p:cNvPr id="14" name="Прямоугольник 13"/>
          <p:cNvSpPr>
            <a:spLocks noChangeArrowheads="1"/>
          </p:cNvSpPr>
          <p:nvPr/>
        </p:nvSpPr>
        <p:spPr bwMode="auto">
          <a:xfrm>
            <a:off x="474663" y="4006850"/>
            <a:ext cx="8208962" cy="517525"/>
          </a:xfrm>
          <a:prstGeom prst="rect">
            <a:avLst/>
          </a:prstGeom>
          <a:noFill/>
          <a:ln w="9525">
            <a:noFill/>
            <a:miter lim="800000"/>
            <a:headEnd/>
            <a:tailEnd/>
          </a:ln>
        </p:spPr>
        <p:txBody>
          <a:bodyPr>
            <a:spAutoFit/>
          </a:bodyPr>
          <a:lstStyle/>
          <a:p>
            <a:pPr eaLnBrk="1" hangingPunct="1">
              <a:lnSpc>
                <a:spcPct val="115000"/>
              </a:lnSpc>
              <a:spcAft>
                <a:spcPts val="1000"/>
              </a:spcAft>
            </a:pPr>
            <a:r>
              <a:rPr lang="ru-RU" altLang="ru-RU" sz="2400" dirty="0">
                <a:latin typeface="Times New Roman" pitchFamily="18" charset="0"/>
                <a:ea typeface="Times New Roman" pitchFamily="18" charset="0"/>
                <a:cs typeface="Arial" charset="0"/>
              </a:rPr>
              <a:t>является  </a:t>
            </a:r>
            <a:r>
              <a:rPr lang="ru-RU" altLang="ru-RU" sz="2400" b="1" i="1" dirty="0">
                <a:latin typeface="Times New Roman" pitchFamily="18" charset="0"/>
                <a:ea typeface="Times New Roman" pitchFamily="18" charset="0"/>
                <a:cs typeface="Arial" charset="0"/>
              </a:rPr>
              <a:t>условием интерференционного максимума.</a:t>
            </a:r>
            <a:endParaRPr lang="ru-RU" altLang="ru-RU" sz="2400" dirty="0">
              <a:latin typeface="Times New Roman" pitchFamily="18" charset="0"/>
              <a:ea typeface="Times New Roman" pitchFamily="18" charset="0"/>
              <a:cs typeface="Arial" charset="0"/>
            </a:endParaRPr>
          </a:p>
        </p:txBody>
      </p:sp>
      <p:graphicFrame>
        <p:nvGraphicFramePr>
          <p:cNvPr id="9252" name="Object 66"/>
          <p:cNvGraphicFramePr>
            <a:graphicFrameLocks noChangeAspect="1"/>
          </p:cNvGraphicFramePr>
          <p:nvPr/>
        </p:nvGraphicFramePr>
        <p:xfrm>
          <a:off x="3203848" y="980728"/>
          <a:ext cx="3729037" cy="412750"/>
        </p:xfrm>
        <a:graphic>
          <a:graphicData uri="http://schemas.openxmlformats.org/presentationml/2006/ole">
            <p:oleObj spid="_x0000_s20523" name="Equation" r:id="rId4" imgW="3695700" imgH="508000" progId="">
              <p:embed/>
            </p:oleObj>
          </a:graphicData>
        </a:graphic>
      </p:graphicFrame>
      <p:graphicFrame>
        <p:nvGraphicFramePr>
          <p:cNvPr id="9253" name="Object 67"/>
          <p:cNvGraphicFramePr>
            <a:graphicFrameLocks noChangeAspect="1"/>
          </p:cNvGraphicFramePr>
          <p:nvPr/>
        </p:nvGraphicFramePr>
        <p:xfrm>
          <a:off x="971550" y="1552575"/>
          <a:ext cx="1223963" cy="280988"/>
        </p:xfrm>
        <a:graphic>
          <a:graphicData uri="http://schemas.openxmlformats.org/presentationml/2006/ole">
            <p:oleObj spid="_x0000_s20524" name="Equation" r:id="rId5" imgW="1383699" imgH="317362" progId="">
              <p:embed/>
            </p:oleObj>
          </a:graphicData>
        </a:graphic>
      </p:graphicFrame>
      <p:graphicFrame>
        <p:nvGraphicFramePr>
          <p:cNvPr id="9254" name="Object 68"/>
          <p:cNvGraphicFramePr>
            <a:graphicFrameLocks noChangeAspect="1"/>
          </p:cNvGraphicFramePr>
          <p:nvPr/>
        </p:nvGraphicFramePr>
        <p:xfrm>
          <a:off x="2644775" y="1544638"/>
          <a:ext cx="1063625" cy="273050"/>
        </p:xfrm>
        <a:graphic>
          <a:graphicData uri="http://schemas.openxmlformats.org/presentationml/2006/ole">
            <p:oleObj spid="_x0000_s20525" name="Equation" r:id="rId6" imgW="1231366" imgH="317362" progId="">
              <p:embed/>
            </p:oleObj>
          </a:graphicData>
        </a:graphic>
      </p:graphicFrame>
      <p:graphicFrame>
        <p:nvGraphicFramePr>
          <p:cNvPr id="9255" name="Object 69"/>
          <p:cNvGraphicFramePr>
            <a:graphicFrameLocks noChangeAspect="1"/>
          </p:cNvGraphicFramePr>
          <p:nvPr/>
        </p:nvGraphicFramePr>
        <p:xfrm>
          <a:off x="2484438" y="3513138"/>
          <a:ext cx="3695700" cy="508000"/>
        </p:xfrm>
        <a:graphic>
          <a:graphicData uri="http://schemas.openxmlformats.org/presentationml/2006/ole">
            <p:oleObj spid="_x0000_s20526" name="Equation" r:id="rId7" imgW="3695700" imgH="508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252"/>
                                        </p:tgtEl>
                                        <p:attrNameLst>
                                          <p:attrName>style.visibility</p:attrName>
                                        </p:attrNameLst>
                                      </p:cBhvr>
                                      <p:to>
                                        <p:strVal val="visible"/>
                                      </p:to>
                                    </p:set>
                                    <p:animEffect transition="in" filter="fade">
                                      <p:cBhvr>
                                        <p:cTn id="10" dur="500"/>
                                        <p:tgtEl>
                                          <p:spTgt spid="9252"/>
                                        </p:tgtEl>
                                      </p:cBhvr>
                                    </p:animEffect>
                                  </p:childTnLst>
                                </p:cTn>
                              </p:par>
                              <p:par>
                                <p:cTn id="11" presetID="10" presetClass="entr" presetSubtype="0" fill="hold" nodeType="withEffect">
                                  <p:stCondLst>
                                    <p:cond delay="0"/>
                                  </p:stCondLst>
                                  <p:childTnLst>
                                    <p:set>
                                      <p:cBhvr>
                                        <p:cTn id="12" dur="1" fill="hold">
                                          <p:stCondLst>
                                            <p:cond delay="0"/>
                                          </p:stCondLst>
                                        </p:cTn>
                                        <p:tgtEl>
                                          <p:spTgt spid="9254"/>
                                        </p:tgtEl>
                                        <p:attrNameLst>
                                          <p:attrName>style.visibility</p:attrName>
                                        </p:attrNameLst>
                                      </p:cBhvr>
                                      <p:to>
                                        <p:strVal val="visible"/>
                                      </p:to>
                                    </p:set>
                                    <p:animEffect transition="in" filter="fade">
                                      <p:cBhvr>
                                        <p:cTn id="13" dur="500"/>
                                        <p:tgtEl>
                                          <p:spTgt spid="9254"/>
                                        </p:tgtEl>
                                      </p:cBhvr>
                                    </p:animEffect>
                                  </p:childTnLst>
                                </p:cTn>
                              </p:par>
                              <p:par>
                                <p:cTn id="14" presetID="10" presetClass="entr" presetSubtype="0" fill="hold" nodeType="withEffect">
                                  <p:stCondLst>
                                    <p:cond delay="0"/>
                                  </p:stCondLst>
                                  <p:childTnLst>
                                    <p:set>
                                      <p:cBhvr>
                                        <p:cTn id="15" dur="1" fill="hold">
                                          <p:stCondLst>
                                            <p:cond delay="0"/>
                                          </p:stCondLst>
                                        </p:cTn>
                                        <p:tgtEl>
                                          <p:spTgt spid="9253"/>
                                        </p:tgtEl>
                                        <p:attrNameLst>
                                          <p:attrName>style.visibility</p:attrName>
                                        </p:attrNameLst>
                                      </p:cBhvr>
                                      <p:to>
                                        <p:strVal val="visible"/>
                                      </p:to>
                                    </p:set>
                                    <p:animEffect transition="in" filter="fade">
                                      <p:cBhvr>
                                        <p:cTn id="16" dur="500"/>
                                        <p:tgtEl>
                                          <p:spTgt spid="92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9255"/>
                                        </p:tgtEl>
                                        <p:attrNameLst>
                                          <p:attrName>style.visibility</p:attrName>
                                        </p:attrNameLst>
                                      </p:cBhvr>
                                      <p:to>
                                        <p:strVal val="visible"/>
                                      </p:to>
                                    </p:set>
                                    <p:animEffect transition="in" filter="fade">
                                      <p:cBhvr>
                                        <p:cTn id="30" dur="500"/>
                                        <p:tgtEl>
                                          <p:spTgt spid="925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468313" y="455613"/>
            <a:ext cx="8064500" cy="1725612"/>
          </a:xfrm>
          <a:prstGeom prst="rect">
            <a:avLst/>
          </a:prstGeom>
          <a:noFill/>
          <a:ln w="9525">
            <a:noFill/>
            <a:miter lim="800000"/>
            <a:headEnd/>
            <a:tailEnd/>
          </a:ln>
        </p:spPr>
        <p:txBody>
          <a:bodyPr>
            <a:spAutoFit/>
          </a:bodyPr>
          <a:lstStyle/>
          <a:p>
            <a:pPr eaLnBrk="1" hangingPunct="1">
              <a:lnSpc>
                <a:spcPct val="115000"/>
              </a:lnSpc>
              <a:spcAft>
                <a:spcPts val="1000"/>
              </a:spcAft>
            </a:pPr>
            <a:r>
              <a:rPr lang="en-US" altLang="ru-RU" sz="2400">
                <a:latin typeface="Times New Roman" pitchFamily="18" charset="0"/>
                <a:ea typeface="Times New Roman" pitchFamily="18" charset="0"/>
                <a:cs typeface="Arial" charset="0"/>
              </a:rPr>
              <a:t>	</a:t>
            </a:r>
            <a:r>
              <a:rPr lang="ru-RU" altLang="ru-RU" sz="2400">
                <a:latin typeface="Times New Roman" pitchFamily="18" charset="0"/>
                <a:ea typeface="Times New Roman" pitchFamily="18" charset="0"/>
                <a:cs typeface="Arial" charset="0"/>
              </a:rPr>
              <a:t>Если оптическая разность хода равна </a:t>
            </a:r>
          </a:p>
          <a:p>
            <a:pPr eaLnBrk="1" hangingPunct="1">
              <a:lnSpc>
                <a:spcPct val="115000"/>
              </a:lnSpc>
              <a:spcAft>
                <a:spcPts val="1800"/>
              </a:spcAft>
            </a:pPr>
            <a:endParaRPr lang="ru-RU" altLang="ru-RU" sz="2400">
              <a:latin typeface="Times New Roman" pitchFamily="18" charset="0"/>
              <a:ea typeface="Times New Roman" pitchFamily="18" charset="0"/>
              <a:cs typeface="Arial" charset="0"/>
            </a:endParaRPr>
          </a:p>
          <a:p>
            <a:pPr eaLnBrk="1" hangingPunct="1">
              <a:lnSpc>
                <a:spcPct val="115000"/>
              </a:lnSpc>
              <a:spcAft>
                <a:spcPts val="1800"/>
              </a:spcAft>
            </a:pPr>
            <a:r>
              <a:rPr lang="ru-RU" altLang="ru-RU" sz="2400">
                <a:latin typeface="Times New Roman" pitchFamily="18" charset="0"/>
                <a:ea typeface="Times New Roman" pitchFamily="18" charset="0"/>
                <a:cs typeface="Arial" charset="0"/>
              </a:rPr>
              <a:t>то                         ,</a:t>
            </a:r>
          </a:p>
        </p:txBody>
      </p:sp>
      <p:sp>
        <p:nvSpPr>
          <p:cNvPr id="9" name="Прямоугольник 8"/>
          <p:cNvSpPr>
            <a:spLocks noChangeArrowheads="1"/>
          </p:cNvSpPr>
          <p:nvPr/>
        </p:nvSpPr>
        <p:spPr bwMode="auto">
          <a:xfrm>
            <a:off x="468313" y="2425700"/>
            <a:ext cx="8064500" cy="941388"/>
          </a:xfrm>
          <a:prstGeom prst="rect">
            <a:avLst/>
          </a:prstGeom>
          <a:noFill/>
          <a:ln w="9525">
            <a:noFill/>
            <a:miter lim="800000"/>
            <a:headEnd/>
            <a:tailEnd/>
          </a:ln>
        </p:spPr>
        <p:txBody>
          <a:bodyPr>
            <a:spAutoFit/>
          </a:bodyPr>
          <a:lstStyle/>
          <a:p>
            <a:pPr eaLnBrk="1" hangingPunct="1">
              <a:lnSpc>
                <a:spcPct val="115000"/>
              </a:lnSpc>
              <a:spcAft>
                <a:spcPts val="1000"/>
              </a:spcAft>
            </a:pPr>
            <a:r>
              <a:rPr lang="en-US" altLang="ru-RU" sz="2400">
                <a:latin typeface="Times New Roman" pitchFamily="18" charset="0"/>
                <a:ea typeface="Times New Roman" pitchFamily="18" charset="0"/>
                <a:cs typeface="Arial" charset="0"/>
              </a:rPr>
              <a:t>	</a:t>
            </a:r>
            <a:r>
              <a:rPr lang="ru-RU" altLang="ru-RU" sz="2400">
                <a:latin typeface="Times New Roman" pitchFamily="18" charset="0"/>
                <a:ea typeface="Times New Roman" pitchFamily="18" charset="0"/>
                <a:cs typeface="Arial" charset="0"/>
              </a:rPr>
              <a:t>В этом случае колебания обеих волн будут происходить в противофазе и                  ,  а равенство</a:t>
            </a:r>
            <a:r>
              <a:rPr lang="en-US" altLang="ru-RU" sz="2400">
                <a:latin typeface="Times New Roman" pitchFamily="18" charset="0"/>
                <a:ea typeface="Times New Roman" pitchFamily="18" charset="0"/>
                <a:cs typeface="Arial" charset="0"/>
              </a:rPr>
              <a:t>:</a:t>
            </a:r>
            <a:endParaRPr lang="ru-RU" altLang="ru-RU" sz="2400">
              <a:latin typeface="Calibri" pitchFamily="34" charset="0"/>
              <a:ea typeface="Times New Roman" pitchFamily="18" charset="0"/>
              <a:cs typeface="Arial" charset="0"/>
            </a:endParaRPr>
          </a:p>
        </p:txBody>
      </p:sp>
      <p:sp>
        <p:nvSpPr>
          <p:cNvPr id="21508" name="Rectangle 8"/>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pPr eaLnBrk="1" hangingPunct="1"/>
            <a:endParaRPr lang="ru-RU" altLang="ru-RU" sz="2400">
              <a:latin typeface="Calibri" pitchFamily="34" charset="0"/>
            </a:endParaRPr>
          </a:p>
        </p:txBody>
      </p:sp>
      <p:graphicFrame>
        <p:nvGraphicFramePr>
          <p:cNvPr id="11" name="Object 70"/>
          <p:cNvGraphicFramePr>
            <a:graphicFrameLocks noChangeAspect="1"/>
          </p:cNvGraphicFramePr>
          <p:nvPr/>
        </p:nvGraphicFramePr>
        <p:xfrm>
          <a:off x="4471988" y="2941638"/>
          <a:ext cx="1223962" cy="381000"/>
        </p:xfrm>
        <a:graphic>
          <a:graphicData uri="http://schemas.openxmlformats.org/presentationml/2006/ole">
            <p:oleObj spid="_x0000_s21546" name="Equation" r:id="rId3" imgW="1384300" imgH="431800" progId="">
              <p:embed/>
            </p:oleObj>
          </a:graphicData>
        </a:graphic>
      </p:graphicFrame>
      <p:sp>
        <p:nvSpPr>
          <p:cNvPr id="21510" name="Rectangle 14"/>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pPr eaLnBrk="1" hangingPunct="1"/>
            <a:endParaRPr lang="ru-RU" altLang="ru-RU" sz="2400">
              <a:latin typeface="Calibri" pitchFamily="34" charset="0"/>
            </a:endParaRPr>
          </a:p>
        </p:txBody>
      </p:sp>
      <p:sp>
        <p:nvSpPr>
          <p:cNvPr id="15" name="Прямоугольник 14"/>
          <p:cNvSpPr>
            <a:spLocks noChangeArrowheads="1"/>
          </p:cNvSpPr>
          <p:nvPr/>
        </p:nvSpPr>
        <p:spPr bwMode="auto">
          <a:xfrm>
            <a:off x="468313" y="4570413"/>
            <a:ext cx="8424862" cy="517525"/>
          </a:xfrm>
          <a:prstGeom prst="rect">
            <a:avLst/>
          </a:prstGeom>
          <a:noFill/>
          <a:ln w="9525">
            <a:noFill/>
            <a:miter lim="800000"/>
            <a:headEnd/>
            <a:tailEnd/>
          </a:ln>
        </p:spPr>
        <p:txBody>
          <a:bodyPr>
            <a:spAutoFit/>
          </a:bodyPr>
          <a:lstStyle/>
          <a:p>
            <a:pPr eaLnBrk="1" hangingPunct="1">
              <a:lnSpc>
                <a:spcPct val="115000"/>
              </a:lnSpc>
              <a:spcAft>
                <a:spcPts val="1000"/>
              </a:spcAft>
              <a:tabLst>
                <a:tab pos="1447800" algn="l"/>
              </a:tabLst>
            </a:pPr>
            <a:r>
              <a:rPr lang="ru-RU" altLang="ru-RU" sz="2400">
                <a:latin typeface="Times New Roman" pitchFamily="18" charset="0"/>
                <a:ea typeface="Times New Roman" pitchFamily="18" charset="0"/>
                <a:cs typeface="Arial" charset="0"/>
              </a:rPr>
              <a:t>является </a:t>
            </a:r>
            <a:r>
              <a:rPr lang="ru-RU" altLang="ru-RU" sz="2400" b="1" i="1">
                <a:latin typeface="Times New Roman" pitchFamily="18" charset="0"/>
                <a:ea typeface="Times New Roman" pitchFamily="18" charset="0"/>
                <a:cs typeface="Arial" charset="0"/>
              </a:rPr>
              <a:t>условием интерференционного минимума. </a:t>
            </a:r>
            <a:endParaRPr lang="ru-RU" altLang="ru-RU" sz="2400">
              <a:latin typeface="Times New Roman" pitchFamily="18" charset="0"/>
              <a:ea typeface="Times New Roman" pitchFamily="18" charset="0"/>
              <a:cs typeface="Arial" charset="0"/>
            </a:endParaRPr>
          </a:p>
        </p:txBody>
      </p:sp>
      <p:graphicFrame>
        <p:nvGraphicFramePr>
          <p:cNvPr id="10280" name="Object 71"/>
          <p:cNvGraphicFramePr>
            <a:graphicFrameLocks noChangeAspect="1"/>
          </p:cNvGraphicFramePr>
          <p:nvPr/>
        </p:nvGraphicFramePr>
        <p:xfrm>
          <a:off x="1835150" y="955675"/>
          <a:ext cx="3960813" cy="601663"/>
        </p:xfrm>
        <a:graphic>
          <a:graphicData uri="http://schemas.openxmlformats.org/presentationml/2006/ole">
            <p:oleObj spid="_x0000_s21547" name="Equation" r:id="rId4" imgW="4800600" imgH="825500" progId="">
              <p:embed/>
            </p:oleObj>
          </a:graphicData>
        </a:graphic>
      </p:graphicFrame>
      <p:graphicFrame>
        <p:nvGraphicFramePr>
          <p:cNvPr id="10281" name="Object 72"/>
          <p:cNvGraphicFramePr>
            <a:graphicFrameLocks noChangeAspect="1"/>
          </p:cNvGraphicFramePr>
          <p:nvPr/>
        </p:nvGraphicFramePr>
        <p:xfrm>
          <a:off x="1008063" y="1763713"/>
          <a:ext cx="1655762" cy="366712"/>
        </p:xfrm>
        <a:graphic>
          <a:graphicData uri="http://schemas.openxmlformats.org/presentationml/2006/ole">
            <p:oleObj spid="_x0000_s21548" name="Equation" r:id="rId5" imgW="2171700" imgH="482600" progId="">
              <p:embed/>
            </p:oleObj>
          </a:graphicData>
        </a:graphic>
      </p:graphicFrame>
      <p:graphicFrame>
        <p:nvGraphicFramePr>
          <p:cNvPr id="10283" name="Object 73"/>
          <p:cNvGraphicFramePr>
            <a:graphicFrameLocks noChangeAspect="1"/>
          </p:cNvGraphicFramePr>
          <p:nvPr/>
        </p:nvGraphicFramePr>
        <p:xfrm>
          <a:off x="2916238" y="1795463"/>
          <a:ext cx="1079500" cy="261937"/>
        </p:xfrm>
        <a:graphic>
          <a:graphicData uri="http://schemas.openxmlformats.org/presentationml/2006/ole">
            <p:oleObj spid="_x0000_s21549" name="Equation" r:id="rId6" imgW="1307532" imgH="317362" progId="">
              <p:embed/>
            </p:oleObj>
          </a:graphicData>
        </a:graphic>
      </p:graphicFrame>
      <p:graphicFrame>
        <p:nvGraphicFramePr>
          <p:cNvPr id="10284" name="Object 74"/>
          <p:cNvGraphicFramePr>
            <a:graphicFrameLocks noChangeAspect="1"/>
          </p:cNvGraphicFramePr>
          <p:nvPr/>
        </p:nvGraphicFramePr>
        <p:xfrm>
          <a:off x="1979613" y="3597275"/>
          <a:ext cx="4321175" cy="742950"/>
        </p:xfrm>
        <a:graphic>
          <a:graphicData uri="http://schemas.openxmlformats.org/presentationml/2006/ole">
            <p:oleObj spid="_x0000_s21550" name="Equation" r:id="rId7" imgW="4800600" imgH="8255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80"/>
                                        </p:tgtEl>
                                        <p:attrNameLst>
                                          <p:attrName>style.visibility</p:attrName>
                                        </p:attrNameLst>
                                      </p:cBhvr>
                                      <p:to>
                                        <p:strVal val="visible"/>
                                      </p:to>
                                    </p:set>
                                    <p:animEffect transition="in" filter="fade">
                                      <p:cBhvr>
                                        <p:cTn id="12" dur="500"/>
                                        <p:tgtEl>
                                          <p:spTgt spid="102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281"/>
                                        </p:tgtEl>
                                        <p:attrNameLst>
                                          <p:attrName>style.visibility</p:attrName>
                                        </p:attrNameLst>
                                      </p:cBhvr>
                                      <p:to>
                                        <p:strVal val="visible"/>
                                      </p:to>
                                    </p:set>
                                    <p:animEffect transition="in" filter="fade">
                                      <p:cBhvr>
                                        <p:cTn id="20" dur="500"/>
                                        <p:tgtEl>
                                          <p:spTgt spid="10281"/>
                                        </p:tgtEl>
                                      </p:cBhvr>
                                    </p:animEffect>
                                  </p:childTnLst>
                                </p:cTn>
                              </p:par>
                              <p:par>
                                <p:cTn id="21" presetID="10" presetClass="entr" presetSubtype="0" fill="hold" nodeType="withEffect">
                                  <p:stCondLst>
                                    <p:cond delay="0"/>
                                  </p:stCondLst>
                                  <p:childTnLst>
                                    <p:set>
                                      <p:cBhvr>
                                        <p:cTn id="22" dur="1" fill="hold">
                                          <p:stCondLst>
                                            <p:cond delay="0"/>
                                          </p:stCondLst>
                                        </p:cTn>
                                        <p:tgtEl>
                                          <p:spTgt spid="10283"/>
                                        </p:tgtEl>
                                        <p:attrNameLst>
                                          <p:attrName>style.visibility</p:attrName>
                                        </p:attrNameLst>
                                      </p:cBhvr>
                                      <p:to>
                                        <p:strVal val="visible"/>
                                      </p:to>
                                    </p:set>
                                    <p:animEffect transition="in" filter="fade">
                                      <p:cBhvr>
                                        <p:cTn id="23" dur="500"/>
                                        <p:tgtEl>
                                          <p:spTgt spid="1028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0284"/>
                                        </p:tgtEl>
                                        <p:attrNameLst>
                                          <p:attrName>style.visibility</p:attrName>
                                        </p:attrNameLst>
                                      </p:cBhvr>
                                      <p:to>
                                        <p:strVal val="visible"/>
                                      </p:to>
                                    </p:set>
                                    <p:animEffect transition="in" filter="fade">
                                      <p:cBhvr>
                                        <p:cTn id="34" dur="500"/>
                                        <p:tgtEl>
                                          <p:spTgt spid="1028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pPr algn="l" eaLnBrk="1" hangingPunct="1"/>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Содержание:</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t>
            </a:r>
            <a:r>
              <a:rPr lang="ru-RU" altLang="ru-RU" sz="3200" dirty="0" smtClean="0">
                <a:latin typeface="Times New Roman" pitchFamily="18" charset="0"/>
                <a:cs typeface="Times New Roman" pitchFamily="18" charset="0"/>
              </a:rPr>
              <a:t>Содержание</a:t>
            </a: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Введение</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1.Интерференция света разделением волны по фронту.</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2.Интерференция света разделением волны по амплитуде.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3. Применение интерференции света.</a:t>
            </a: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b="1" dirty="0" smtClean="0">
                <a:latin typeface="Times New Roman" pitchFamily="18" charset="0"/>
                <a:cs typeface="Times New Roman" pitchFamily="18" charset="0"/>
              </a:rPr>
              <a:t/>
            </a:r>
            <a:br>
              <a:rPr lang="ru-RU" altLang="ru-RU" sz="3200" b="1" dirty="0" smtClean="0">
                <a:latin typeface="Times New Roman" pitchFamily="18" charset="0"/>
                <a:cs typeface="Times New Roman" pitchFamily="18" charset="0"/>
              </a:rPr>
            </a:br>
            <a:endParaRPr lang="ru-RU"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39750" y="282575"/>
            <a:ext cx="8208963" cy="1757363"/>
          </a:xfrm>
          <a:prstGeom prst="rect">
            <a:avLst/>
          </a:prstGeom>
          <a:noFill/>
          <a:ln w="9525">
            <a:noFill/>
            <a:miter lim="800000"/>
            <a:headEnd/>
            <a:tailEnd/>
          </a:ln>
        </p:spPr>
        <p:txBody>
          <a:bodyPr>
            <a:spAutoFit/>
          </a:bodyPr>
          <a:lstStyle/>
          <a:p>
            <a:pPr eaLnBrk="1" hangingPunct="1">
              <a:lnSpc>
                <a:spcPct val="115000"/>
              </a:lnSpc>
            </a:pPr>
            <a:r>
              <a:rPr lang="en-US" altLang="ru-RU" sz="2400" dirty="0">
                <a:latin typeface="Times New Roman" pitchFamily="18" charset="0"/>
                <a:cs typeface="Times New Roman" pitchFamily="18" charset="0"/>
              </a:rPr>
              <a:t>	</a:t>
            </a:r>
            <a:r>
              <a:rPr lang="ru-RU" altLang="ru-RU" sz="2400" dirty="0">
                <a:latin typeface="Times New Roman" pitchFamily="18" charset="0"/>
                <a:cs typeface="Times New Roman" pitchFamily="18" charset="0"/>
              </a:rPr>
              <a:t>Для некогерентных источников разность фаз  </a:t>
            </a:r>
          </a:p>
          <a:p>
            <a:pPr algn="just" eaLnBrk="1" hangingPunct="1">
              <a:lnSpc>
                <a:spcPct val="115000"/>
              </a:lnSpc>
            </a:pPr>
            <a:r>
              <a:rPr lang="ru-RU" altLang="ru-RU" sz="2400" dirty="0">
                <a:latin typeface="Times New Roman" pitchFamily="18" charset="0"/>
                <a:cs typeface="Times New Roman" pitchFamily="18" charset="0"/>
              </a:rPr>
              <a:t>непрерывно изменяется, а интенсивность результирующей волны всюду одинакова и равна сумме интенсивностей каждой из волн в отдельности:   </a:t>
            </a:r>
          </a:p>
        </p:txBody>
      </p:sp>
      <p:sp>
        <p:nvSpPr>
          <p:cNvPr id="22531" name="Rectangle 2"/>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pPr eaLnBrk="1" hangingPunct="1"/>
            <a:endParaRPr lang="ru-RU" altLang="ru-RU" sz="2400">
              <a:latin typeface="Calibri" pitchFamily="34" charset="0"/>
            </a:endParaRPr>
          </a:p>
        </p:txBody>
      </p:sp>
      <p:sp>
        <p:nvSpPr>
          <p:cNvPr id="22532" name="Rectangle 4"/>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pPr eaLnBrk="1" hangingPunct="1"/>
            <a:endParaRPr lang="ru-RU" altLang="ru-RU" sz="2400">
              <a:latin typeface="Calibri" pitchFamily="34" charset="0"/>
            </a:endParaRPr>
          </a:p>
        </p:txBody>
      </p:sp>
      <p:graphicFrame>
        <p:nvGraphicFramePr>
          <p:cNvPr id="6" name="Object 27"/>
          <p:cNvGraphicFramePr>
            <a:graphicFrameLocks noChangeAspect="1"/>
          </p:cNvGraphicFramePr>
          <p:nvPr/>
        </p:nvGraphicFramePr>
        <p:xfrm>
          <a:off x="4716463" y="1690688"/>
          <a:ext cx="1208087" cy="349250"/>
        </p:xfrm>
        <a:graphic>
          <a:graphicData uri="http://schemas.openxmlformats.org/presentationml/2006/ole">
            <p:oleObj spid="_x0000_s22549" name="Equation" r:id="rId3" imgW="1485900" imgH="431800" progId="">
              <p:embed/>
            </p:oleObj>
          </a:graphicData>
        </a:graphic>
      </p:graphicFrame>
      <p:pic>
        <p:nvPicPr>
          <p:cNvPr id="11269" name="Picture 5"/>
          <p:cNvPicPr>
            <a:picLocks noChangeAspect="1" noChangeArrowheads="1"/>
          </p:cNvPicPr>
          <p:nvPr/>
        </p:nvPicPr>
        <p:blipFill>
          <a:blip r:embed="rId4" cstate="print"/>
          <a:srcRect r="6859"/>
          <a:stretch>
            <a:fillRect/>
          </a:stretch>
        </p:blipFill>
        <p:spPr bwMode="auto">
          <a:xfrm>
            <a:off x="1198563" y="2205038"/>
            <a:ext cx="6829425" cy="2295525"/>
          </a:xfrm>
          <a:prstGeom prst="rect">
            <a:avLst/>
          </a:prstGeom>
          <a:noFill/>
          <a:ln w="9525">
            <a:noFill/>
            <a:miter lim="800000"/>
            <a:headEnd/>
            <a:tailEnd/>
          </a:ln>
        </p:spPr>
      </p:pic>
      <p:sp>
        <p:nvSpPr>
          <p:cNvPr id="7" name="Прямоугольник 6"/>
          <p:cNvSpPr>
            <a:spLocks noChangeArrowheads="1"/>
          </p:cNvSpPr>
          <p:nvPr/>
        </p:nvSpPr>
        <p:spPr bwMode="auto">
          <a:xfrm>
            <a:off x="539750" y="4724400"/>
            <a:ext cx="8093075" cy="1366838"/>
          </a:xfrm>
          <a:prstGeom prst="rect">
            <a:avLst/>
          </a:prstGeom>
          <a:noFill/>
          <a:ln w="9525">
            <a:noFill/>
            <a:miter lim="800000"/>
            <a:headEnd/>
            <a:tailEnd/>
          </a:ln>
        </p:spPr>
        <p:txBody>
          <a:bodyPr>
            <a:spAutoFit/>
          </a:bodyPr>
          <a:lstStyle/>
          <a:p>
            <a:pPr eaLnBrk="1" hangingPunct="1">
              <a:lnSpc>
                <a:spcPct val="115000"/>
              </a:lnSpc>
            </a:pPr>
            <a:r>
              <a:rPr lang="ru-RU" altLang="ru-RU" sz="2400">
                <a:latin typeface="Times New Roman" pitchFamily="18" charset="0"/>
                <a:ea typeface="Times New Roman" pitchFamily="18" charset="0"/>
                <a:cs typeface="Arial" charset="0"/>
              </a:rPr>
              <a:t>Распределение интенсивности света в</a:t>
            </a:r>
            <a:r>
              <a:rPr lang="en-US" altLang="ru-RU" sz="2400">
                <a:latin typeface="Times New Roman" pitchFamily="18" charset="0"/>
                <a:ea typeface="Times New Roman" pitchFamily="18" charset="0"/>
                <a:cs typeface="Arial" charset="0"/>
              </a:rPr>
              <a:t> </a:t>
            </a:r>
            <a:r>
              <a:rPr lang="ru-RU" altLang="ru-RU" sz="2400">
                <a:latin typeface="Times New Roman" pitchFamily="18" charset="0"/>
                <a:ea typeface="Times New Roman" pitchFamily="18" charset="0"/>
                <a:cs typeface="Arial" charset="0"/>
              </a:rPr>
              <a:t>интерференционной картине. </a:t>
            </a:r>
            <a:endParaRPr lang="en-US" altLang="ru-RU" sz="2400">
              <a:latin typeface="Times New Roman" pitchFamily="18" charset="0"/>
              <a:ea typeface="Times New Roman" pitchFamily="18" charset="0"/>
              <a:cs typeface="Arial" charset="0"/>
            </a:endParaRPr>
          </a:p>
          <a:p>
            <a:pPr eaLnBrk="1" hangingPunct="1">
              <a:lnSpc>
                <a:spcPct val="115000"/>
              </a:lnSpc>
            </a:pPr>
            <a:r>
              <a:rPr lang="en-US" altLang="ru-RU" sz="2400" i="1">
                <a:latin typeface="Times New Roman" pitchFamily="18" charset="0"/>
                <a:ea typeface="Times New Roman" pitchFamily="18" charset="0"/>
                <a:cs typeface="Arial" charset="0"/>
              </a:rPr>
              <a:t>m</a:t>
            </a:r>
            <a:r>
              <a:rPr lang="ru-RU" altLang="ru-RU" sz="2400" i="1">
                <a:latin typeface="Times New Roman" pitchFamily="18" charset="0"/>
                <a:ea typeface="Times New Roman" pitchFamily="18" charset="0"/>
                <a:cs typeface="Arial" charset="0"/>
              </a:rPr>
              <a:t> – </a:t>
            </a:r>
            <a:r>
              <a:rPr lang="ru-RU" altLang="ru-RU" sz="2400">
                <a:latin typeface="Times New Roman" pitchFamily="18" charset="0"/>
                <a:ea typeface="Times New Roman" pitchFamily="18" charset="0"/>
                <a:cs typeface="Arial" charset="0"/>
              </a:rPr>
              <a:t>порядок интерференционного максимума.</a:t>
            </a:r>
          </a:p>
        </p:txBody>
      </p:sp>
      <p:graphicFrame>
        <p:nvGraphicFramePr>
          <p:cNvPr id="11280" name="Object 28"/>
          <p:cNvGraphicFramePr>
            <a:graphicFrameLocks noChangeAspect="1"/>
          </p:cNvGraphicFramePr>
          <p:nvPr/>
        </p:nvGraphicFramePr>
        <p:xfrm>
          <a:off x="7451725" y="404813"/>
          <a:ext cx="203200" cy="317500"/>
        </p:xfrm>
        <a:graphic>
          <a:graphicData uri="http://schemas.openxmlformats.org/presentationml/2006/ole">
            <p:oleObj spid="_x0000_s22550" name="Equation" r:id="rId5" imgW="203024" imgH="317225"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280"/>
                                        </p:tgtEl>
                                        <p:attrNameLst>
                                          <p:attrName>style.visibility</p:attrName>
                                        </p:attrNameLst>
                                      </p:cBhvr>
                                      <p:to>
                                        <p:strVal val="visible"/>
                                      </p:to>
                                    </p:set>
                                    <p:animEffect transition="in" filter="fade">
                                      <p:cBhvr>
                                        <p:cTn id="10" dur="500"/>
                                        <p:tgtEl>
                                          <p:spTgt spid="112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1269"/>
                                        </p:tgtEl>
                                        <p:attrNameLst>
                                          <p:attrName>style.visibility</p:attrName>
                                        </p:attrNameLst>
                                      </p:cBhvr>
                                      <p:to>
                                        <p:strVal val="visible"/>
                                      </p:to>
                                    </p:set>
                                    <p:animEffect transition="in" filter="fade">
                                      <p:cBhvr>
                                        <p:cTn id="20" dur="500"/>
                                        <p:tgtEl>
                                          <p:spTgt spid="112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pPr algn="just"/>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3200" dirty="0" smtClean="0">
                <a:solidFill>
                  <a:srgbClr val="FF0000"/>
                </a:solidFill>
                <a:latin typeface="Times New Roman" pitchFamily="18" charset="0"/>
                <a:cs typeface="Times New Roman" pitchFamily="18" charset="0"/>
              </a:rPr>
              <a:t>Методы получения интерференционных картин</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Для осуществления интерференции света необходимо получить когерентные световые пучки, для чего применяются различные приемы. До появления лазеров во всех приборах для наблюдения интерференции света когерентные пучки получали разделением и последующим сведением световых лучей, исходящих из одного и того же источника. Практически это можно осуществить с помощью экранов и щелей, зеркал и преломляющих тел. </a:t>
            </a:r>
            <a:r>
              <a:rPr lang="ru-RU" sz="2400" dirty="0" smtClean="0">
                <a:latin typeface="Times New Roman" pitchFamily="18" charset="0"/>
                <a:cs typeface="Times New Roman" pitchFamily="18" charset="0"/>
              </a:rPr>
              <a:t>Это метод Юнга, метод </a:t>
            </a:r>
            <a:r>
              <a:rPr lang="ru-RU" sz="2400" dirty="0" err="1" smtClean="0">
                <a:latin typeface="Times New Roman" pitchFamily="18" charset="0"/>
                <a:cs typeface="Times New Roman" pitchFamily="18" charset="0"/>
              </a:rPr>
              <a:t>бипризмы</a:t>
            </a:r>
            <a:r>
              <a:rPr lang="ru-RU" sz="2400" dirty="0" smtClean="0">
                <a:latin typeface="Times New Roman" pitchFamily="18" charset="0"/>
                <a:cs typeface="Times New Roman" pitchFamily="18" charset="0"/>
              </a:rPr>
              <a:t> Френеля и зеркала </a:t>
            </a:r>
            <a:r>
              <a:rPr lang="ru-RU" sz="2400" dirty="0" err="1" smtClean="0">
                <a:latin typeface="Times New Roman" pitchFamily="18" charset="0"/>
                <a:cs typeface="Times New Roman" pitchFamily="18" charset="0"/>
              </a:rPr>
              <a:t>Френенля</a:t>
            </a:r>
            <a:r>
              <a:rPr lang="ru-RU" sz="2400" dirty="0" smtClean="0">
                <a:latin typeface="Times New Roman" pitchFamily="18" charset="0"/>
                <a:cs typeface="Times New Roman" pitchFamily="18" charset="0"/>
              </a:rPr>
              <a:t>. </a:t>
            </a:r>
            <a:r>
              <a:rPr lang="ru-RU" sz="2000" dirty="0" smtClean="0"/>
              <a:t/>
            </a:r>
            <a:br>
              <a:rPr lang="ru-RU" sz="2000" dirty="0" smtClean="0"/>
            </a:br>
            <a:endParaRPr lang="ru-RU" sz="2000" dirty="0" smtClean="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1"/>
          <p:cNvPicPr>
            <a:picLocks noChangeAspect="1"/>
          </p:cNvPicPr>
          <p:nvPr/>
        </p:nvPicPr>
        <p:blipFill>
          <a:blip r:embed="rId2" cstate="print"/>
          <a:srcRect/>
          <a:stretch>
            <a:fillRect/>
          </a:stretch>
        </p:blipFill>
        <p:spPr bwMode="auto">
          <a:xfrm>
            <a:off x="1403648" y="1368724"/>
            <a:ext cx="7621290" cy="4955876"/>
          </a:xfrm>
          <a:prstGeom prst="rect">
            <a:avLst/>
          </a:prstGeom>
          <a:noFill/>
          <a:ln w="9525">
            <a:noFill/>
            <a:miter lim="800000"/>
            <a:headEnd/>
            <a:tailEnd/>
          </a:ln>
        </p:spPr>
      </p:pic>
      <p:sp>
        <p:nvSpPr>
          <p:cNvPr id="3" name="Прямоугольник 2"/>
          <p:cNvSpPr/>
          <p:nvPr/>
        </p:nvSpPr>
        <p:spPr>
          <a:xfrm>
            <a:off x="1115616" y="404664"/>
            <a:ext cx="7200800" cy="523220"/>
          </a:xfrm>
          <a:prstGeom prst="rect">
            <a:avLst/>
          </a:prstGeom>
        </p:spPr>
        <p:txBody>
          <a:bodyPr wrap="square">
            <a:spAutoFit/>
          </a:bodyPr>
          <a:lstStyle/>
          <a:p>
            <a:pPr algn="ctr" eaLnBrk="1" hangingPunct="1"/>
            <a:r>
              <a:rPr lang="ru-RU" altLang="ru-RU" sz="2800" dirty="0" smtClean="0">
                <a:solidFill>
                  <a:srgbClr val="FF0000"/>
                </a:solidFill>
                <a:latin typeface="Times New Roman" pitchFamily="18" charset="0"/>
                <a:cs typeface="Times New Roman" pitchFamily="18" charset="0"/>
              </a:rPr>
              <a:t>Интерференционный опыт Юнга</a:t>
            </a:r>
            <a:endParaRPr lang="ru-RU" altLang="ru-RU" sz="2800" dirty="0">
              <a:solidFill>
                <a:srgbClr val="FF0000"/>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noChangeArrowheads="1"/>
          </p:cNvPicPr>
          <p:nvPr/>
        </p:nvPicPr>
        <p:blipFill>
          <a:blip r:embed="rId3" cstate="print"/>
          <a:srcRect/>
          <a:stretch>
            <a:fillRect/>
          </a:stretch>
        </p:blipFill>
        <p:spPr bwMode="auto">
          <a:xfrm>
            <a:off x="4499992" y="836712"/>
            <a:ext cx="4273550" cy="3495675"/>
          </a:xfrm>
          <a:prstGeom prst="rect">
            <a:avLst/>
          </a:prstGeom>
          <a:noFill/>
          <a:ln w="9525">
            <a:noFill/>
            <a:miter lim="800000"/>
            <a:headEnd/>
            <a:tailEnd/>
          </a:ln>
        </p:spPr>
      </p:pic>
      <p:graphicFrame>
        <p:nvGraphicFramePr>
          <p:cNvPr id="4" name="Object 38"/>
          <p:cNvGraphicFramePr>
            <a:graphicFrameLocks noChangeAspect="1"/>
          </p:cNvGraphicFramePr>
          <p:nvPr/>
        </p:nvGraphicFramePr>
        <p:xfrm>
          <a:off x="1503363" y="4435475"/>
          <a:ext cx="5876925" cy="1009650"/>
        </p:xfrm>
        <a:graphic>
          <a:graphicData uri="http://schemas.openxmlformats.org/presentationml/2006/ole">
            <p:oleObj spid="_x0000_s25625" name="Equation" r:id="rId4" imgW="5867400" imgH="1003300" progId="">
              <p:embed/>
            </p:oleObj>
          </a:graphicData>
        </a:graphic>
      </p:graphicFrame>
      <p:graphicFrame>
        <p:nvGraphicFramePr>
          <p:cNvPr id="6" name="Object 39"/>
          <p:cNvGraphicFramePr>
            <a:graphicFrameLocks noChangeAspect="1"/>
          </p:cNvGraphicFramePr>
          <p:nvPr/>
        </p:nvGraphicFramePr>
        <p:xfrm>
          <a:off x="1084263" y="5770563"/>
          <a:ext cx="2047875" cy="466725"/>
        </p:xfrm>
        <a:graphic>
          <a:graphicData uri="http://schemas.openxmlformats.org/presentationml/2006/ole">
            <p:oleObj spid="_x0000_s25626" name="Equation" r:id="rId5" imgW="2044700" imgH="469900" progId="">
              <p:embed/>
            </p:oleObj>
          </a:graphicData>
        </a:graphic>
      </p:graphicFrame>
      <p:sp>
        <p:nvSpPr>
          <p:cNvPr id="7" name="Прямоугольник 6"/>
          <p:cNvSpPr>
            <a:spLocks noChangeArrowheads="1"/>
          </p:cNvSpPr>
          <p:nvPr/>
        </p:nvSpPr>
        <p:spPr bwMode="auto">
          <a:xfrm>
            <a:off x="3546475" y="5713413"/>
            <a:ext cx="377825" cy="523875"/>
          </a:xfrm>
          <a:prstGeom prst="rect">
            <a:avLst/>
          </a:prstGeom>
          <a:noFill/>
          <a:ln w="9525">
            <a:noFill/>
            <a:miter lim="800000"/>
            <a:headEnd/>
            <a:tailEnd/>
          </a:ln>
        </p:spPr>
        <p:txBody>
          <a:bodyPr wrap="none">
            <a:spAutoFit/>
          </a:bodyPr>
          <a:lstStyle/>
          <a:p>
            <a:pPr eaLnBrk="1" hangingPunct="1"/>
            <a:r>
              <a:rPr lang="ru-RU" altLang="ru-RU" sz="2800">
                <a:latin typeface="Times New Roman" pitchFamily="18" charset="0"/>
                <a:ea typeface="Times New Roman" pitchFamily="18" charset="0"/>
                <a:cs typeface="Arial" charset="0"/>
              </a:rPr>
              <a:t>и</a:t>
            </a:r>
            <a:endParaRPr lang="ru-RU" altLang="ru-RU">
              <a:latin typeface="Calibri" pitchFamily="34" charset="0"/>
              <a:ea typeface="Times New Roman" pitchFamily="18" charset="0"/>
              <a:cs typeface="Arial" charset="0"/>
            </a:endParaRPr>
          </a:p>
        </p:txBody>
      </p:sp>
      <p:graphicFrame>
        <p:nvGraphicFramePr>
          <p:cNvPr id="9" name="Object 40"/>
          <p:cNvGraphicFramePr>
            <a:graphicFrameLocks noChangeAspect="1"/>
          </p:cNvGraphicFramePr>
          <p:nvPr/>
        </p:nvGraphicFramePr>
        <p:xfrm>
          <a:off x="4355976" y="5589240"/>
          <a:ext cx="3600450" cy="914400"/>
        </p:xfrm>
        <a:graphic>
          <a:graphicData uri="http://schemas.openxmlformats.org/presentationml/2006/ole">
            <p:oleObj spid="_x0000_s25627" name="Equation" r:id="rId6" imgW="3606800" imgH="914400" progId="">
              <p:embed/>
            </p:oleObj>
          </a:graphicData>
        </a:graphic>
      </p:graphicFrame>
      <p:pic>
        <p:nvPicPr>
          <p:cNvPr id="10" name="Рисунок 9"/>
          <p:cNvPicPr>
            <a:picLocks noChangeAspect="1" noChangeArrowheads="1"/>
          </p:cNvPicPr>
          <p:nvPr/>
        </p:nvPicPr>
        <p:blipFill>
          <a:blip r:embed="rId7" cstate="print"/>
          <a:srcRect/>
          <a:stretch>
            <a:fillRect/>
          </a:stretch>
        </p:blipFill>
        <p:spPr bwMode="auto">
          <a:xfrm>
            <a:off x="415925" y="836613"/>
            <a:ext cx="4059238" cy="3478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11188" y="112713"/>
            <a:ext cx="7993062" cy="941387"/>
          </a:xfrm>
          <a:prstGeom prst="rect">
            <a:avLst/>
          </a:prstGeom>
          <a:noFill/>
          <a:ln w="9525">
            <a:noFill/>
            <a:miter lim="800000"/>
            <a:headEnd/>
            <a:tailEnd/>
          </a:ln>
        </p:spPr>
        <p:txBody>
          <a:bodyPr>
            <a:spAutoFit/>
          </a:bodyPr>
          <a:lstStyle/>
          <a:p>
            <a:pPr eaLnBrk="1" hangingPunct="1">
              <a:lnSpc>
                <a:spcPct val="115000"/>
              </a:lnSpc>
              <a:spcAft>
                <a:spcPts val="1000"/>
              </a:spcAft>
            </a:pPr>
            <a:r>
              <a:rPr lang="en-US" altLang="ru-RU" sz="2400">
                <a:latin typeface="Times New Roman" pitchFamily="18" charset="0"/>
                <a:ea typeface="Times New Roman" pitchFamily="18" charset="0"/>
                <a:cs typeface="Arial" charset="0"/>
              </a:rPr>
              <a:t>	</a:t>
            </a:r>
            <a:r>
              <a:rPr lang="ru-RU" altLang="ru-RU" sz="2400">
                <a:latin typeface="Times New Roman" pitchFamily="18" charset="0"/>
                <a:ea typeface="Times New Roman" pitchFamily="18" charset="0"/>
                <a:cs typeface="Arial" charset="0"/>
              </a:rPr>
              <a:t>Это приближенное равенство следует из условия опыта Юнга:				.</a:t>
            </a:r>
          </a:p>
        </p:txBody>
      </p:sp>
      <p:sp>
        <p:nvSpPr>
          <p:cNvPr id="26627" name="Rectangle 2"/>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pPr eaLnBrk="1" hangingPunct="1"/>
            <a:endParaRPr lang="ru-RU" altLang="ru-RU" sz="2400">
              <a:latin typeface="Calibri" pitchFamily="34" charset="0"/>
            </a:endParaRPr>
          </a:p>
        </p:txBody>
      </p:sp>
      <p:sp>
        <p:nvSpPr>
          <p:cNvPr id="5" name="Прямоугольник 4"/>
          <p:cNvSpPr>
            <a:spLocks noChangeArrowheads="1"/>
          </p:cNvSpPr>
          <p:nvPr/>
        </p:nvSpPr>
        <p:spPr bwMode="auto">
          <a:xfrm>
            <a:off x="611188" y="1125538"/>
            <a:ext cx="7993062" cy="941387"/>
          </a:xfrm>
          <a:prstGeom prst="rect">
            <a:avLst/>
          </a:prstGeom>
          <a:noFill/>
          <a:ln w="9525">
            <a:noFill/>
            <a:miter lim="800000"/>
            <a:headEnd/>
            <a:tailEnd/>
          </a:ln>
        </p:spPr>
        <p:txBody>
          <a:bodyPr>
            <a:spAutoFit/>
          </a:bodyPr>
          <a:lstStyle/>
          <a:p>
            <a:pPr eaLnBrk="1" hangingPunct="1">
              <a:lnSpc>
                <a:spcPct val="115000"/>
              </a:lnSpc>
              <a:spcAft>
                <a:spcPts val="1000"/>
              </a:spcAft>
            </a:pPr>
            <a:r>
              <a:rPr lang="ru-RU" altLang="ru-RU" sz="2400">
                <a:latin typeface="Times New Roman" pitchFamily="18" charset="0"/>
                <a:ea typeface="Times New Roman" pitchFamily="18" charset="0"/>
                <a:cs typeface="Arial" charset="0"/>
              </a:rPr>
              <a:t>Отсюда максимум интенсивности света (светлая полоса) будет наблюдаться при:</a:t>
            </a:r>
          </a:p>
        </p:txBody>
      </p:sp>
      <p:sp>
        <p:nvSpPr>
          <p:cNvPr id="26629" name="Rectangle 4"/>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pPr eaLnBrk="1" hangingPunct="1"/>
            <a:endParaRPr lang="ru-RU" altLang="ru-RU" sz="2400">
              <a:latin typeface="Calibri" pitchFamily="34" charset="0"/>
            </a:endParaRPr>
          </a:p>
        </p:txBody>
      </p:sp>
      <p:sp>
        <p:nvSpPr>
          <p:cNvPr id="8" name="Прямоугольник 7"/>
          <p:cNvSpPr>
            <a:spLocks noChangeArrowheads="1"/>
          </p:cNvSpPr>
          <p:nvPr/>
        </p:nvSpPr>
        <p:spPr bwMode="auto">
          <a:xfrm>
            <a:off x="611188" y="3068638"/>
            <a:ext cx="5895975" cy="461962"/>
          </a:xfrm>
          <a:prstGeom prst="rect">
            <a:avLst/>
          </a:prstGeom>
          <a:noFill/>
          <a:ln w="9525">
            <a:noFill/>
            <a:miter lim="800000"/>
            <a:headEnd/>
            <a:tailEnd/>
          </a:ln>
        </p:spPr>
        <p:txBody>
          <a:bodyPr>
            <a:spAutoFit/>
          </a:bodyPr>
          <a:lstStyle/>
          <a:p>
            <a:pPr eaLnBrk="1" hangingPunct="1"/>
            <a:r>
              <a:rPr lang="ru-RU" altLang="ru-RU" sz="2400">
                <a:latin typeface="Times New Roman" pitchFamily="18" charset="0"/>
                <a:ea typeface="Times New Roman" pitchFamily="18" charset="0"/>
                <a:cs typeface="Arial" charset="0"/>
              </a:rPr>
              <a:t>а минимум (темная полоса) – при </a:t>
            </a:r>
            <a:endParaRPr lang="ru-RU" altLang="ru-RU" sz="2400">
              <a:latin typeface="Calibri" pitchFamily="34" charset="0"/>
              <a:ea typeface="Times New Roman" pitchFamily="18" charset="0"/>
              <a:cs typeface="Arial" charset="0"/>
            </a:endParaRPr>
          </a:p>
        </p:txBody>
      </p:sp>
      <p:sp>
        <p:nvSpPr>
          <p:cNvPr id="26631" name="Rectangle 6"/>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pPr eaLnBrk="1" hangingPunct="1"/>
            <a:endParaRPr lang="ru-RU" altLang="ru-RU" sz="2400">
              <a:latin typeface="Calibri" pitchFamily="34" charset="0"/>
            </a:endParaRPr>
          </a:p>
        </p:txBody>
      </p:sp>
      <p:sp>
        <p:nvSpPr>
          <p:cNvPr id="11" name="Прямоугольник 10"/>
          <p:cNvSpPr>
            <a:spLocks noChangeArrowheads="1"/>
          </p:cNvSpPr>
          <p:nvPr/>
        </p:nvSpPr>
        <p:spPr bwMode="auto">
          <a:xfrm>
            <a:off x="611188" y="4562475"/>
            <a:ext cx="7993062" cy="461963"/>
          </a:xfrm>
          <a:prstGeom prst="rect">
            <a:avLst/>
          </a:prstGeom>
          <a:noFill/>
          <a:ln w="9525">
            <a:noFill/>
            <a:miter lim="800000"/>
            <a:headEnd/>
            <a:tailEnd/>
          </a:ln>
        </p:spPr>
        <p:txBody>
          <a:bodyPr>
            <a:spAutoFit/>
          </a:bodyPr>
          <a:lstStyle/>
          <a:p>
            <a:pPr eaLnBrk="1" hangingPunct="1"/>
            <a:r>
              <a:rPr lang="ru-RU" altLang="ru-RU" sz="2400">
                <a:latin typeface="Times New Roman" pitchFamily="18" charset="0"/>
                <a:ea typeface="Times New Roman" pitchFamily="18" charset="0"/>
                <a:cs typeface="Arial" charset="0"/>
              </a:rPr>
              <a:t>Ширина интерференционной полосы:</a:t>
            </a:r>
            <a:endParaRPr lang="ru-RU" altLang="ru-RU" sz="2400">
              <a:latin typeface="Calibri" pitchFamily="34" charset="0"/>
              <a:ea typeface="Times New Roman" pitchFamily="18" charset="0"/>
              <a:cs typeface="Arial" charset="0"/>
            </a:endParaRPr>
          </a:p>
        </p:txBody>
      </p:sp>
      <p:sp>
        <p:nvSpPr>
          <p:cNvPr id="26633" name="Rectangle 8"/>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pPr eaLnBrk="1" hangingPunct="1"/>
            <a:endParaRPr lang="ru-RU" altLang="ru-RU" sz="2400">
              <a:latin typeface="Calibri" pitchFamily="34" charset="0"/>
            </a:endParaRPr>
          </a:p>
        </p:txBody>
      </p:sp>
      <p:graphicFrame>
        <p:nvGraphicFramePr>
          <p:cNvPr id="26634" name="Object 49"/>
          <p:cNvGraphicFramePr>
            <a:graphicFrameLocks noChangeAspect="1"/>
          </p:cNvGraphicFramePr>
          <p:nvPr/>
        </p:nvGraphicFramePr>
        <p:xfrm>
          <a:off x="1979613" y="2133600"/>
          <a:ext cx="4648200" cy="838200"/>
        </p:xfrm>
        <a:graphic>
          <a:graphicData uri="http://schemas.openxmlformats.org/presentationml/2006/ole">
            <p:oleObj spid="_x0000_s26648" name="Equation" r:id="rId3" imgW="4648200" imgH="838200" progId="">
              <p:embed/>
            </p:oleObj>
          </a:graphicData>
        </a:graphic>
      </p:graphicFrame>
      <p:graphicFrame>
        <p:nvGraphicFramePr>
          <p:cNvPr id="26635" name="Object 50"/>
          <p:cNvGraphicFramePr>
            <a:graphicFrameLocks noChangeAspect="1"/>
          </p:cNvGraphicFramePr>
          <p:nvPr/>
        </p:nvGraphicFramePr>
        <p:xfrm>
          <a:off x="1187450" y="3573463"/>
          <a:ext cx="6540500" cy="939800"/>
        </p:xfrm>
        <a:graphic>
          <a:graphicData uri="http://schemas.openxmlformats.org/presentationml/2006/ole">
            <p:oleObj spid="_x0000_s26649" name="Equation" r:id="rId4" imgW="6540500" imgH="939800" progId="">
              <p:embed/>
            </p:oleObj>
          </a:graphicData>
        </a:graphic>
      </p:graphicFrame>
      <p:sp>
        <p:nvSpPr>
          <p:cNvPr id="26636" name="Rectangle 15"/>
          <p:cNvSpPr>
            <a:spLocks noChangeArrowheads="1"/>
          </p:cNvSpPr>
          <p:nvPr/>
        </p:nvSpPr>
        <p:spPr bwMode="auto">
          <a:xfrm>
            <a:off x="0" y="-1588"/>
            <a:ext cx="184150" cy="460376"/>
          </a:xfrm>
          <a:prstGeom prst="rect">
            <a:avLst/>
          </a:prstGeom>
          <a:noFill/>
          <a:ln w="9525">
            <a:noFill/>
            <a:miter lim="800000"/>
            <a:headEnd/>
            <a:tailEnd/>
          </a:ln>
        </p:spPr>
        <p:txBody>
          <a:bodyPr wrap="none" anchor="ctr">
            <a:spAutoFit/>
          </a:bodyPr>
          <a:lstStyle/>
          <a:p>
            <a:pPr eaLnBrk="1" hangingPunct="1"/>
            <a:endParaRPr lang="ru-RU" altLang="ru-RU" sz="2400"/>
          </a:p>
        </p:txBody>
      </p:sp>
      <p:pic>
        <p:nvPicPr>
          <p:cNvPr id="26637"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14688" y="5289550"/>
            <a:ext cx="1743075" cy="854075"/>
          </a:xfrm>
          <a:prstGeom prst="rect">
            <a:avLst/>
          </a:prstGeom>
          <a:noFill/>
          <a:ln w="9525">
            <a:noFill/>
            <a:miter lim="800000"/>
            <a:headEnd/>
            <a:tailEnd/>
          </a:ln>
        </p:spPr>
      </p:pic>
      <p:sp>
        <p:nvSpPr>
          <p:cNvPr id="26638" name="Rectangle 18"/>
          <p:cNvSpPr>
            <a:spLocks noChangeArrowheads="1"/>
          </p:cNvSpPr>
          <p:nvPr/>
        </p:nvSpPr>
        <p:spPr bwMode="auto">
          <a:xfrm>
            <a:off x="0" y="-230188"/>
            <a:ext cx="1108075" cy="460376"/>
          </a:xfrm>
          <a:prstGeom prst="rect">
            <a:avLst/>
          </a:prstGeom>
          <a:noFill/>
          <a:ln w="9525">
            <a:noFill/>
            <a:miter lim="800000"/>
            <a:headEnd/>
            <a:tailEnd/>
          </a:ln>
        </p:spPr>
        <p:txBody>
          <a:bodyPr wrap="none" anchor="ctr">
            <a:spAutoFit/>
          </a:bodyPr>
          <a:lstStyle/>
          <a:p>
            <a:r>
              <a:rPr lang="en-US" altLang="ru-RU" sz="2400">
                <a:latin typeface="Calibri" pitchFamily="34" charset="0"/>
                <a:cs typeface="Times New Roman" pitchFamily="18" charset="0"/>
              </a:rPr>
              <a:t>	</a:t>
            </a:r>
            <a:endParaRPr lang="en-US" altLang="ru-RU" sz="2400"/>
          </a:p>
        </p:txBody>
      </p:sp>
      <p:pic>
        <p:nvPicPr>
          <p:cNvPr id="26639" name="Picture 1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555875" y="600075"/>
            <a:ext cx="2933700" cy="47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autoUpdateAnimBg="0"/>
      <p:bldP spid="8" grpId="0" autoUpdateAnimBg="0"/>
      <p:bldP spid="1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323850" y="188913"/>
            <a:ext cx="8640763" cy="1077912"/>
          </a:xfrm>
          <a:prstGeom prst="rect">
            <a:avLst/>
          </a:prstGeom>
          <a:noFill/>
          <a:ln w="9525">
            <a:noFill/>
            <a:miter lim="800000"/>
            <a:headEnd/>
            <a:tailEnd/>
          </a:ln>
        </p:spPr>
        <p:txBody>
          <a:bodyPr>
            <a:spAutoFit/>
          </a:bodyPr>
          <a:lstStyle/>
          <a:p>
            <a:pPr marL="457200" algn="ctr" eaLnBrk="1" hangingPunct="1"/>
            <a:r>
              <a:rPr lang="ru-RU" altLang="ru-RU" sz="3200" dirty="0">
                <a:latin typeface="Times New Roman" pitchFamily="18" charset="0"/>
                <a:cs typeface="Times New Roman" pitchFamily="18" charset="0"/>
              </a:rPr>
              <a:t> 2.Интерференция света разделением волны по амплитуде.</a:t>
            </a:r>
          </a:p>
        </p:txBody>
      </p:sp>
      <p:sp>
        <p:nvSpPr>
          <p:cNvPr id="3" name="Прямоугольник 2"/>
          <p:cNvSpPr>
            <a:spLocks noChangeArrowheads="1"/>
          </p:cNvSpPr>
          <p:nvPr/>
        </p:nvSpPr>
        <p:spPr bwMode="auto">
          <a:xfrm>
            <a:off x="428625" y="1214438"/>
            <a:ext cx="8429625" cy="1331912"/>
          </a:xfrm>
          <a:prstGeom prst="rect">
            <a:avLst/>
          </a:prstGeom>
          <a:noFill/>
          <a:ln w="9525">
            <a:noFill/>
            <a:miter lim="800000"/>
            <a:headEnd/>
            <a:tailEnd/>
          </a:ln>
        </p:spPr>
        <p:txBody>
          <a:bodyPr>
            <a:spAutoFit/>
          </a:bodyPr>
          <a:lstStyle/>
          <a:p>
            <a:pPr eaLnBrk="1" hangingPunct="1">
              <a:lnSpc>
                <a:spcPct val="115000"/>
              </a:lnSpc>
              <a:spcAft>
                <a:spcPts val="1000"/>
              </a:spcAft>
            </a:pPr>
            <a:r>
              <a:rPr lang="en-US" altLang="ru-RU" sz="2400">
                <a:latin typeface="Times New Roman" pitchFamily="18" charset="0"/>
                <a:ea typeface="Times New Roman" pitchFamily="18" charset="0"/>
                <a:cs typeface="Arial" charset="0"/>
              </a:rPr>
              <a:t>	</a:t>
            </a:r>
            <a:r>
              <a:rPr lang="ru-RU" altLang="ru-RU" sz="2400">
                <a:latin typeface="Times New Roman" pitchFamily="18" charset="0"/>
                <a:ea typeface="Times New Roman" pitchFamily="18" charset="0"/>
                <a:cs typeface="Arial" charset="0"/>
              </a:rPr>
              <a:t>Явление интерференции света можно наблюдать в естественных условиях. Это радужное окрашивание тонких пленок (мыльные пузыри, масляные пятна на </a:t>
            </a:r>
            <a:r>
              <a:rPr lang="ru-RU" altLang="ru-RU" sz="2400">
                <a:solidFill>
                  <a:srgbClr val="000000"/>
                </a:solidFill>
                <a:latin typeface="Times New Roman" pitchFamily="18" charset="0"/>
                <a:ea typeface="Times New Roman" pitchFamily="18" charset="0"/>
                <a:cs typeface="Arial" charset="0"/>
              </a:rPr>
              <a:t>воде, оксидные</a:t>
            </a:r>
            <a:endParaRPr lang="ru-RU" altLang="ru-RU" sz="2400">
              <a:latin typeface="Times New Roman" pitchFamily="18" charset="0"/>
              <a:ea typeface="Times New Roman" pitchFamily="18" charset="0"/>
              <a:cs typeface="Arial" charset="0"/>
            </a:endParaRPr>
          </a:p>
        </p:txBody>
      </p:sp>
      <p:sp>
        <p:nvSpPr>
          <p:cNvPr id="30725" name="Прямоугольник 5"/>
          <p:cNvSpPr>
            <a:spLocks noChangeArrowheads="1"/>
          </p:cNvSpPr>
          <p:nvPr/>
        </p:nvSpPr>
        <p:spPr bwMode="auto">
          <a:xfrm>
            <a:off x="4529138" y="2492375"/>
            <a:ext cx="4143375" cy="1939925"/>
          </a:xfrm>
          <a:prstGeom prst="rect">
            <a:avLst/>
          </a:prstGeom>
          <a:noFill/>
          <a:ln w="9525">
            <a:noFill/>
            <a:miter lim="800000"/>
            <a:headEnd/>
            <a:tailEnd/>
          </a:ln>
        </p:spPr>
        <p:txBody>
          <a:bodyPr>
            <a:spAutoFit/>
          </a:bodyPr>
          <a:lstStyle/>
          <a:p>
            <a:pPr eaLnBrk="1" hangingPunct="1"/>
            <a:r>
              <a:rPr lang="ru-RU" altLang="ru-RU" sz="2400">
                <a:solidFill>
                  <a:srgbClr val="000000"/>
                </a:solidFill>
                <a:latin typeface="Times New Roman" pitchFamily="18" charset="0"/>
                <a:ea typeface="Times New Roman" pitchFamily="18" charset="0"/>
                <a:cs typeface="Arial" charset="0"/>
              </a:rPr>
              <a:t>пленки на поверхности металлов), возникающие в результате интерференции света, отраженного двумя поверхностями пленки. </a:t>
            </a:r>
            <a:endParaRPr lang="ru-RU" altLang="ru-RU" sz="2400">
              <a:ea typeface="Times New Roman" pitchFamily="18" charset="0"/>
              <a:cs typeface="Arial" charset="0"/>
            </a:endParaRPr>
          </a:p>
        </p:txBody>
      </p:sp>
      <p:pic>
        <p:nvPicPr>
          <p:cNvPr id="57345" name="Picture 1"/>
          <p:cNvPicPr>
            <a:picLocks noChangeAspect="1" noChangeArrowheads="1"/>
          </p:cNvPicPr>
          <p:nvPr/>
        </p:nvPicPr>
        <p:blipFill>
          <a:blip r:embed="rId2" cstate="print"/>
          <a:srcRect/>
          <a:stretch>
            <a:fillRect/>
          </a:stretch>
        </p:blipFill>
        <p:spPr bwMode="auto">
          <a:xfrm>
            <a:off x="827584" y="2713402"/>
            <a:ext cx="3425465" cy="25157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endParaRPr lang="ru-RU" smtClean="0"/>
          </a:p>
        </p:txBody>
      </p:sp>
      <p:pic>
        <p:nvPicPr>
          <p:cNvPr id="31747" name="Рисунок 2"/>
          <p:cNvPicPr>
            <a:picLocks noChangeAspect="1"/>
          </p:cNvPicPr>
          <p:nvPr/>
        </p:nvPicPr>
        <p:blipFill>
          <a:blip r:embed="rId2" cstate="print"/>
          <a:srcRect/>
          <a:stretch>
            <a:fillRect/>
          </a:stretch>
        </p:blipFill>
        <p:spPr bwMode="auto">
          <a:xfrm>
            <a:off x="893281" y="548680"/>
            <a:ext cx="7099063" cy="3384376"/>
          </a:xfrm>
          <a:prstGeom prst="rect">
            <a:avLst/>
          </a:prstGeom>
          <a:noFill/>
          <a:ln w="9525">
            <a:noFill/>
            <a:miter lim="800000"/>
            <a:headEnd/>
            <a:tailEnd/>
          </a:ln>
        </p:spPr>
      </p:pic>
      <p:pic>
        <p:nvPicPr>
          <p:cNvPr id="4" name="Рисунок 3"/>
          <p:cNvPicPr>
            <a:picLocks noChangeAspect="1" noChangeArrowheads="1"/>
          </p:cNvPicPr>
          <p:nvPr/>
        </p:nvPicPr>
        <p:blipFill>
          <a:blip r:embed="rId3" cstate="print"/>
          <a:srcRect/>
          <a:stretch>
            <a:fillRect/>
          </a:stretch>
        </p:blipFill>
        <p:spPr bwMode="auto">
          <a:xfrm>
            <a:off x="2411760" y="3933056"/>
            <a:ext cx="3413125" cy="2684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endParaRPr lang="ru-RU" smtClean="0"/>
          </a:p>
        </p:txBody>
      </p:sp>
      <p:pic>
        <p:nvPicPr>
          <p:cNvPr id="32771" name="Рисунок 2"/>
          <p:cNvPicPr>
            <a:picLocks noChangeAspect="1"/>
          </p:cNvPicPr>
          <p:nvPr/>
        </p:nvPicPr>
        <p:blipFill>
          <a:blip r:embed="rId2" cstate="print"/>
          <a:srcRect/>
          <a:stretch>
            <a:fillRect/>
          </a:stretch>
        </p:blipFill>
        <p:spPr bwMode="auto">
          <a:xfrm>
            <a:off x="990600" y="1524000"/>
            <a:ext cx="7162800" cy="3810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p:txBody>
          <a:bodyPr/>
          <a:lstStyle/>
          <a:p>
            <a:endParaRPr lang="ru-RU" smtClean="0"/>
          </a:p>
        </p:txBody>
      </p:sp>
      <p:pic>
        <p:nvPicPr>
          <p:cNvPr id="35843" name="Рисунок 2"/>
          <p:cNvPicPr>
            <a:picLocks noChangeAspect="1"/>
          </p:cNvPicPr>
          <p:nvPr/>
        </p:nvPicPr>
        <p:blipFill>
          <a:blip r:embed="rId2" cstate="print"/>
          <a:srcRect/>
          <a:stretch>
            <a:fillRect/>
          </a:stretch>
        </p:blipFill>
        <p:spPr bwMode="auto">
          <a:xfrm>
            <a:off x="147638" y="290513"/>
            <a:ext cx="8848725" cy="62769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lstStyle/>
          <a:p>
            <a:endParaRPr lang="ru-RU" smtClean="0"/>
          </a:p>
        </p:txBody>
      </p:sp>
      <p:pic>
        <p:nvPicPr>
          <p:cNvPr id="36867" name="Рисунок 2"/>
          <p:cNvPicPr>
            <a:picLocks noChangeAspect="1"/>
          </p:cNvPicPr>
          <p:nvPr/>
        </p:nvPicPr>
        <p:blipFill>
          <a:blip r:embed="rId2" cstate="print"/>
          <a:srcRect/>
          <a:stretch>
            <a:fillRect/>
          </a:stretch>
        </p:blipFill>
        <p:spPr bwMode="auto">
          <a:xfrm>
            <a:off x="309563" y="1154113"/>
            <a:ext cx="8223250" cy="47228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latin typeface="Times New Roman" pitchFamily="18" charset="0"/>
                <a:cs typeface="Times New Roman" pitchFamily="18" charset="0"/>
              </a:rPr>
              <a:t>Введение</a:t>
            </a:r>
            <a:endParaRPr lang="ru-RU" sz="2800" dirty="0">
              <a:latin typeface="Times New Roman" pitchFamily="18" charset="0"/>
              <a:cs typeface="Times New Roman" pitchFamily="18" charset="0"/>
            </a:endParaRPr>
          </a:p>
        </p:txBody>
      </p:sp>
      <p:pic>
        <p:nvPicPr>
          <p:cNvPr id="63490" name="Picture 2"/>
          <p:cNvPicPr>
            <a:picLocks noChangeAspect="1" noChangeArrowheads="1"/>
          </p:cNvPicPr>
          <p:nvPr/>
        </p:nvPicPr>
        <p:blipFill>
          <a:blip r:embed="rId2" cstate="print"/>
          <a:srcRect/>
          <a:stretch>
            <a:fillRect/>
          </a:stretch>
        </p:blipFill>
        <p:spPr bwMode="auto">
          <a:xfrm>
            <a:off x="1377361" y="1340768"/>
            <a:ext cx="6013445" cy="4641329"/>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r>
              <a:rPr lang="ru-RU" sz="2800" smtClean="0">
                <a:solidFill>
                  <a:srgbClr val="FF0000"/>
                </a:solidFill>
                <a:latin typeface="Times New Roman" pitchFamily="18" charset="0"/>
                <a:cs typeface="Times New Roman" pitchFamily="18" charset="0"/>
              </a:rPr>
              <a:t>Кольца Ньютона</a:t>
            </a:r>
          </a:p>
        </p:txBody>
      </p:sp>
      <p:sp>
        <p:nvSpPr>
          <p:cNvPr id="37891" name="Прямоугольник 2"/>
          <p:cNvSpPr>
            <a:spLocks noChangeArrowheads="1"/>
          </p:cNvSpPr>
          <p:nvPr/>
        </p:nvSpPr>
        <p:spPr bwMode="auto">
          <a:xfrm>
            <a:off x="611188" y="2492375"/>
            <a:ext cx="8208962" cy="2163926"/>
          </a:xfrm>
          <a:prstGeom prst="rect">
            <a:avLst/>
          </a:prstGeom>
          <a:noFill/>
          <a:ln w="9525">
            <a:noFill/>
            <a:miter lim="800000"/>
            <a:headEnd/>
            <a:tailEnd/>
          </a:ln>
        </p:spPr>
        <p:txBody>
          <a:bodyPr>
            <a:spAutoFit/>
          </a:bodyPr>
          <a:lstStyle/>
          <a:p>
            <a:pPr eaLnBrk="1" hangingPunct="1">
              <a:lnSpc>
                <a:spcPct val="114000"/>
              </a:lnSpc>
            </a:pPr>
            <a:r>
              <a:rPr lang="ru-RU" altLang="ru-RU" sz="2400" dirty="0" smtClean="0">
                <a:latin typeface="Times New Roman" pitchFamily="18" charset="0"/>
                <a:ea typeface="Times New Roman" pitchFamily="18" charset="0"/>
                <a:cs typeface="Arial" charset="0"/>
              </a:rPr>
              <a:t>Схема </a:t>
            </a:r>
            <a:r>
              <a:rPr lang="ru-RU" altLang="ru-RU" sz="2400" dirty="0">
                <a:latin typeface="Times New Roman" pitchFamily="18" charset="0"/>
                <a:ea typeface="Times New Roman" pitchFamily="18" charset="0"/>
                <a:cs typeface="Arial" charset="0"/>
              </a:rPr>
              <a:t>наблюдения колец Ньютона – стационарной картины интерференции света в тонком воздушном слое, образованном между поверхностями плоскопараллельной пластины и плоско-выпуклой линзы большого радиуса кривизны. </a:t>
            </a:r>
            <a:endParaRPr lang="ru-RU" altLang="ru-RU" sz="2400" dirty="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09600" y="312738"/>
            <a:ext cx="1819275" cy="461962"/>
          </a:xfrm>
          <a:prstGeom prst="rect">
            <a:avLst/>
          </a:prstGeom>
          <a:noFill/>
          <a:ln w="9525">
            <a:noFill/>
            <a:miter lim="800000"/>
            <a:headEnd/>
            <a:tailEnd/>
          </a:ln>
        </p:spPr>
        <p:txBody>
          <a:bodyPr wrap="none">
            <a:spAutoFit/>
          </a:bodyPr>
          <a:lstStyle/>
          <a:p>
            <a:pPr eaLnBrk="1" hangingPunct="1"/>
            <a:r>
              <a:rPr lang="ru-RU" altLang="ru-RU" sz="2400" dirty="0">
                <a:latin typeface="Times New Roman" pitchFamily="18" charset="0"/>
                <a:ea typeface="Times New Roman" pitchFamily="18" charset="0"/>
                <a:cs typeface="Arial" charset="0"/>
              </a:rPr>
              <a:t>Из рисунка: </a:t>
            </a:r>
            <a:endParaRPr lang="ru-RU" altLang="ru-RU" sz="2400" dirty="0">
              <a:latin typeface="Calibri" pitchFamily="34" charset="0"/>
              <a:ea typeface="Times New Roman" pitchFamily="18" charset="0"/>
              <a:cs typeface="Arial" charset="0"/>
            </a:endParaRPr>
          </a:p>
        </p:txBody>
      </p:sp>
      <p:graphicFrame>
        <p:nvGraphicFramePr>
          <p:cNvPr id="4" name="Object 51"/>
          <p:cNvGraphicFramePr>
            <a:graphicFrameLocks noChangeAspect="1"/>
          </p:cNvGraphicFramePr>
          <p:nvPr/>
        </p:nvGraphicFramePr>
        <p:xfrm>
          <a:off x="684213" y="681038"/>
          <a:ext cx="2505075" cy="876300"/>
        </p:xfrm>
        <a:graphic>
          <a:graphicData uri="http://schemas.openxmlformats.org/presentationml/2006/ole">
            <p:oleObj spid="_x0000_s38947" name="Equation" r:id="rId3" imgW="2501900" imgH="876300" progId="">
              <p:embed/>
            </p:oleObj>
          </a:graphicData>
        </a:graphic>
      </p:graphicFrame>
      <p:sp>
        <p:nvSpPr>
          <p:cNvPr id="6" name="Прямоугольник 5"/>
          <p:cNvSpPr>
            <a:spLocks noChangeArrowheads="1"/>
          </p:cNvSpPr>
          <p:nvPr/>
        </p:nvSpPr>
        <p:spPr bwMode="auto">
          <a:xfrm>
            <a:off x="323850" y="1543050"/>
            <a:ext cx="4032250" cy="1200150"/>
          </a:xfrm>
          <a:prstGeom prst="rect">
            <a:avLst/>
          </a:prstGeom>
          <a:noFill/>
          <a:ln w="9525">
            <a:noFill/>
            <a:miter lim="800000"/>
            <a:headEnd/>
            <a:tailEnd/>
          </a:ln>
        </p:spPr>
        <p:txBody>
          <a:bodyPr>
            <a:spAutoFit/>
          </a:bodyPr>
          <a:lstStyle/>
          <a:p>
            <a:pPr eaLnBrk="1" hangingPunct="1"/>
            <a:r>
              <a:rPr lang="ru-RU" altLang="ru-RU" sz="2400">
                <a:latin typeface="Times New Roman" pitchFamily="18" charset="0"/>
                <a:ea typeface="Times New Roman" pitchFamily="18" charset="0"/>
                <a:cs typeface="Arial" charset="0"/>
              </a:rPr>
              <a:t>С учетом потери полуволны при отражении второй волны оптическая разность хода: </a:t>
            </a:r>
            <a:endParaRPr lang="ru-RU" altLang="ru-RU" sz="2400">
              <a:latin typeface="Calibri" pitchFamily="34" charset="0"/>
              <a:ea typeface="Times New Roman" pitchFamily="18" charset="0"/>
              <a:cs typeface="Arial" charset="0"/>
            </a:endParaRPr>
          </a:p>
        </p:txBody>
      </p:sp>
      <p:sp>
        <p:nvSpPr>
          <p:cNvPr id="8" name="Прямоугольник 7"/>
          <p:cNvSpPr>
            <a:spLocks noChangeArrowheads="1"/>
          </p:cNvSpPr>
          <p:nvPr/>
        </p:nvSpPr>
        <p:spPr bwMode="auto">
          <a:xfrm>
            <a:off x="250825" y="4076700"/>
            <a:ext cx="7893050" cy="517525"/>
          </a:xfrm>
          <a:prstGeom prst="rect">
            <a:avLst/>
          </a:prstGeom>
          <a:noFill/>
          <a:ln w="9525">
            <a:noFill/>
            <a:miter lim="800000"/>
            <a:headEnd/>
            <a:tailEnd/>
          </a:ln>
        </p:spPr>
        <p:txBody>
          <a:bodyPr>
            <a:spAutoFit/>
          </a:bodyPr>
          <a:lstStyle/>
          <a:p>
            <a:pPr eaLnBrk="1" hangingPunct="1">
              <a:lnSpc>
                <a:spcPct val="115000"/>
              </a:lnSpc>
              <a:spcAft>
                <a:spcPts val="1000"/>
              </a:spcAft>
            </a:pPr>
            <a:r>
              <a:rPr lang="ru-RU" altLang="ru-RU" sz="2400">
                <a:latin typeface="Times New Roman" pitchFamily="18" charset="0"/>
                <a:ea typeface="Times New Roman" pitchFamily="18" charset="0"/>
                <a:cs typeface="Arial" charset="0"/>
              </a:rPr>
              <a:t>Темные кольца будут наблюдаться при:</a:t>
            </a:r>
          </a:p>
        </p:txBody>
      </p:sp>
      <p:sp>
        <p:nvSpPr>
          <p:cNvPr id="11" name="Прямоугольник 10"/>
          <p:cNvSpPr>
            <a:spLocks noChangeArrowheads="1"/>
          </p:cNvSpPr>
          <p:nvPr/>
        </p:nvSpPr>
        <p:spPr bwMode="auto">
          <a:xfrm>
            <a:off x="431800" y="5499100"/>
            <a:ext cx="7426325" cy="461963"/>
          </a:xfrm>
          <a:prstGeom prst="rect">
            <a:avLst/>
          </a:prstGeom>
          <a:noFill/>
          <a:ln w="9525">
            <a:noFill/>
            <a:miter lim="800000"/>
            <a:headEnd/>
            <a:tailEnd/>
          </a:ln>
        </p:spPr>
        <p:txBody>
          <a:bodyPr>
            <a:spAutoFit/>
          </a:bodyPr>
          <a:lstStyle/>
          <a:p>
            <a:pPr eaLnBrk="1" hangingPunct="1"/>
            <a:r>
              <a:rPr lang="ru-RU" altLang="ru-RU" sz="2400">
                <a:latin typeface="Times New Roman" pitchFamily="18" charset="0"/>
                <a:ea typeface="Times New Roman" pitchFamily="18" charset="0"/>
                <a:cs typeface="Arial" charset="0"/>
              </a:rPr>
              <a:t>Поэтому радиусы  темных колец будут равны: </a:t>
            </a:r>
            <a:endParaRPr lang="ru-RU" altLang="ru-RU" sz="2400">
              <a:latin typeface="Calibri" pitchFamily="34" charset="0"/>
              <a:ea typeface="Times New Roman" pitchFamily="18" charset="0"/>
              <a:cs typeface="Arial" charset="0"/>
            </a:endParaRPr>
          </a:p>
        </p:txBody>
      </p:sp>
      <p:sp>
        <p:nvSpPr>
          <p:cNvPr id="38919" name="Rectangle 10"/>
          <p:cNvSpPr>
            <a:spLocks noChangeArrowheads="1"/>
          </p:cNvSpPr>
          <p:nvPr/>
        </p:nvSpPr>
        <p:spPr bwMode="auto">
          <a:xfrm>
            <a:off x="0" y="-230188"/>
            <a:ext cx="184150" cy="460376"/>
          </a:xfrm>
          <a:prstGeom prst="rect">
            <a:avLst/>
          </a:prstGeom>
          <a:noFill/>
          <a:ln w="9525">
            <a:noFill/>
            <a:miter lim="800000"/>
            <a:headEnd/>
            <a:tailEnd/>
          </a:ln>
        </p:spPr>
        <p:txBody>
          <a:bodyPr wrap="none" anchor="ctr">
            <a:spAutoFit/>
          </a:bodyPr>
          <a:lstStyle/>
          <a:p>
            <a:pPr eaLnBrk="1" hangingPunct="1"/>
            <a:endParaRPr lang="ru-RU" altLang="ru-RU" sz="2400">
              <a:latin typeface="Calibri" pitchFamily="34" charset="0"/>
            </a:endParaRPr>
          </a:p>
        </p:txBody>
      </p:sp>
      <p:graphicFrame>
        <p:nvGraphicFramePr>
          <p:cNvPr id="14363" name="Object 52"/>
          <p:cNvGraphicFramePr>
            <a:graphicFrameLocks noChangeAspect="1"/>
          </p:cNvGraphicFramePr>
          <p:nvPr/>
        </p:nvGraphicFramePr>
        <p:xfrm>
          <a:off x="1185863" y="2984500"/>
          <a:ext cx="1778000" cy="876300"/>
        </p:xfrm>
        <a:graphic>
          <a:graphicData uri="http://schemas.openxmlformats.org/presentationml/2006/ole">
            <p:oleObj spid="_x0000_s38948" name="Equation" r:id="rId4" imgW="1778000" imgH="876300" progId="">
              <p:embed/>
            </p:oleObj>
          </a:graphicData>
        </a:graphic>
      </p:graphicFrame>
      <p:graphicFrame>
        <p:nvGraphicFramePr>
          <p:cNvPr id="14364" name="Object 53"/>
          <p:cNvGraphicFramePr>
            <a:graphicFrameLocks noChangeAspect="1"/>
          </p:cNvGraphicFramePr>
          <p:nvPr/>
        </p:nvGraphicFramePr>
        <p:xfrm>
          <a:off x="1116013" y="4652963"/>
          <a:ext cx="3695700" cy="876300"/>
        </p:xfrm>
        <a:graphic>
          <a:graphicData uri="http://schemas.openxmlformats.org/presentationml/2006/ole">
            <p:oleObj spid="_x0000_s38949" name="Equation" r:id="rId5" imgW="3695700" imgH="876300" progId="">
              <p:embed/>
            </p:oleObj>
          </a:graphicData>
        </a:graphic>
      </p:graphicFrame>
      <p:graphicFrame>
        <p:nvGraphicFramePr>
          <p:cNvPr id="14386" name="Object 54"/>
          <p:cNvGraphicFramePr>
            <a:graphicFrameLocks noChangeAspect="1"/>
          </p:cNvGraphicFramePr>
          <p:nvPr/>
        </p:nvGraphicFramePr>
        <p:xfrm>
          <a:off x="3143250" y="6072188"/>
          <a:ext cx="1663700" cy="508000"/>
        </p:xfrm>
        <a:graphic>
          <a:graphicData uri="http://schemas.openxmlformats.org/presentationml/2006/ole">
            <p:oleObj spid="_x0000_s38950" name="Equation" r:id="rId6" imgW="1663700" imgH="508000" progId="">
              <p:embed/>
            </p:oleObj>
          </a:graphicData>
        </a:graphic>
      </p:graphicFrame>
      <p:pic>
        <p:nvPicPr>
          <p:cNvPr id="12" name="Рисунок 11"/>
          <p:cNvPicPr>
            <a:picLocks noChangeAspect="1" noChangeArrowheads="1"/>
          </p:cNvPicPr>
          <p:nvPr/>
        </p:nvPicPr>
        <p:blipFill>
          <a:blip r:embed="rId7" cstate="print"/>
          <a:srcRect/>
          <a:stretch>
            <a:fillRect/>
          </a:stretch>
        </p:blipFill>
        <p:spPr bwMode="auto">
          <a:xfrm>
            <a:off x="5868144" y="260648"/>
            <a:ext cx="2885327" cy="45365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363"/>
                                        </p:tgtEl>
                                        <p:attrNameLst>
                                          <p:attrName>style.visibility</p:attrName>
                                        </p:attrNameLst>
                                      </p:cBhvr>
                                      <p:to>
                                        <p:strVal val="visible"/>
                                      </p:to>
                                    </p:set>
                                    <p:animEffect transition="in" filter="fade">
                                      <p:cBhvr>
                                        <p:cTn id="22" dur="500"/>
                                        <p:tgtEl>
                                          <p:spTgt spid="143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364"/>
                                        </p:tgtEl>
                                        <p:attrNameLst>
                                          <p:attrName>style.visibility</p:attrName>
                                        </p:attrNameLst>
                                      </p:cBhvr>
                                      <p:to>
                                        <p:strVal val="visible"/>
                                      </p:to>
                                    </p:set>
                                    <p:animEffect transition="in" filter="fade">
                                      <p:cBhvr>
                                        <p:cTn id="32" dur="500"/>
                                        <p:tgtEl>
                                          <p:spTgt spid="1436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22" presetClass="entr" presetSubtype="4" fill="hold" nodeType="withEffect">
                                  <p:stCondLst>
                                    <p:cond delay="0"/>
                                  </p:stCondLst>
                                  <p:childTnLst>
                                    <p:set>
                                      <p:cBhvr>
                                        <p:cTn id="39" dur="1" fill="hold">
                                          <p:stCondLst>
                                            <p:cond delay="0"/>
                                          </p:stCondLst>
                                        </p:cTn>
                                        <p:tgtEl>
                                          <p:spTgt spid="14386"/>
                                        </p:tgtEl>
                                        <p:attrNameLst>
                                          <p:attrName>style.visibility</p:attrName>
                                        </p:attrNameLst>
                                      </p:cBhvr>
                                      <p:to>
                                        <p:strVal val="visible"/>
                                      </p:to>
                                    </p:set>
                                    <p:animEffect transition="in" filter="wipe(down)">
                                      <p:cBhvr>
                                        <p:cTn id="40" dur="500"/>
                                        <p:tgtEl>
                                          <p:spTgt spid="1438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785813" y="857250"/>
            <a:ext cx="7858125" cy="3108325"/>
          </a:xfrm>
          <a:prstGeom prst="rect">
            <a:avLst/>
          </a:prstGeom>
          <a:noFill/>
          <a:ln w="9525">
            <a:noFill/>
            <a:miter lim="800000"/>
            <a:headEnd/>
            <a:tailEnd/>
          </a:ln>
        </p:spPr>
        <p:txBody>
          <a:bodyPr>
            <a:spAutoFit/>
          </a:bodyPr>
          <a:lstStyle/>
          <a:p>
            <a:pPr algn="ctr" eaLnBrk="1" hangingPunct="1"/>
            <a:r>
              <a:rPr lang="ru-RU" altLang="ru-RU" sz="2400" dirty="0">
                <a:solidFill>
                  <a:srgbClr val="00B050"/>
                </a:solidFill>
                <a:cs typeface="Times New Roman" pitchFamily="18" charset="0"/>
              </a:rPr>
              <a:t>  </a:t>
            </a:r>
            <a:r>
              <a:rPr lang="ru-RU" altLang="ru-RU" sz="3200" dirty="0">
                <a:latin typeface="Times New Roman" pitchFamily="18" charset="0"/>
                <a:cs typeface="Times New Roman" pitchFamily="18" charset="0"/>
              </a:rPr>
              <a:t>3. Применение интерференции света</a:t>
            </a:r>
          </a:p>
          <a:p>
            <a:pPr algn="ctr" eaLnBrk="1" hangingPunct="1"/>
            <a:endParaRPr lang="ru-RU" altLang="ru-RU" sz="2400" b="1" dirty="0">
              <a:latin typeface="Times New Roman" pitchFamily="18" charset="0"/>
              <a:cs typeface="Times New Roman" pitchFamily="18" charset="0"/>
            </a:endParaRPr>
          </a:p>
          <a:p>
            <a:pPr algn="just" eaLnBrk="1" hangingPunct="1"/>
            <a:r>
              <a:rPr lang="ru-RU" altLang="ru-RU" sz="2800" b="1" dirty="0">
                <a:solidFill>
                  <a:srgbClr val="FF0000"/>
                </a:solidFill>
                <a:latin typeface="Times New Roman" pitchFamily="18" charset="0"/>
                <a:cs typeface="Times New Roman" pitchFamily="18" charset="0"/>
              </a:rPr>
              <a:t>1)Учебное ( </a:t>
            </a:r>
            <a:r>
              <a:rPr lang="ru-RU" altLang="ru-RU" sz="2800" dirty="0">
                <a:solidFill>
                  <a:srgbClr val="FF0000"/>
                </a:solidFill>
                <a:latin typeface="Times New Roman" pitchFamily="18" charset="0"/>
                <a:cs typeface="Times New Roman" pitchFamily="18" charset="0"/>
              </a:rPr>
              <a:t>в лабораторных </a:t>
            </a:r>
            <a:r>
              <a:rPr lang="ru-RU" altLang="ru-RU" sz="2800" dirty="0" smtClean="0">
                <a:solidFill>
                  <a:srgbClr val="FF0000"/>
                </a:solidFill>
                <a:latin typeface="Times New Roman" pitchFamily="18" charset="0"/>
                <a:cs typeface="Times New Roman" pitchFamily="18" charset="0"/>
              </a:rPr>
              <a:t>работах в Т-101 </a:t>
            </a:r>
            <a:r>
              <a:rPr lang="ru-RU" altLang="ru-RU" sz="2800" b="1" dirty="0">
                <a:solidFill>
                  <a:srgbClr val="FF0000"/>
                </a:solidFill>
                <a:latin typeface="Times New Roman" pitchFamily="18" charset="0"/>
                <a:cs typeface="Times New Roman" pitchFamily="18" charset="0"/>
              </a:rPr>
              <a:t>)</a:t>
            </a:r>
          </a:p>
          <a:p>
            <a:pPr algn="just" eaLnBrk="1" hangingPunct="1"/>
            <a:r>
              <a:rPr lang="ru-RU" altLang="ru-RU" sz="2800" b="1" dirty="0">
                <a:solidFill>
                  <a:srgbClr val="FF0000"/>
                </a:solidFill>
                <a:latin typeface="Times New Roman" pitchFamily="18" charset="0"/>
                <a:cs typeface="Times New Roman" pitchFamily="18" charset="0"/>
              </a:rPr>
              <a:t>2)Научное (</a:t>
            </a:r>
            <a:r>
              <a:rPr lang="ru-RU" altLang="ru-RU" sz="2800" dirty="0">
                <a:solidFill>
                  <a:srgbClr val="FF0000"/>
                </a:solidFill>
                <a:latin typeface="Times New Roman" pitchFamily="18" charset="0"/>
                <a:cs typeface="Arial" charset="0"/>
              </a:rPr>
              <a:t>и</a:t>
            </a:r>
            <a:r>
              <a:rPr lang="ru-RU" altLang="ru-RU" sz="2800" dirty="0">
                <a:solidFill>
                  <a:srgbClr val="FF0000"/>
                </a:solidFill>
                <a:latin typeface="Times New Roman" pitchFamily="18" charset="0"/>
                <a:ea typeface="Times New Roman" pitchFamily="18" charset="0"/>
                <a:cs typeface="Arial" charset="0"/>
              </a:rPr>
              <a:t>нтерференционная спектроскопия)</a:t>
            </a:r>
            <a:r>
              <a:rPr lang="ru-RU" altLang="ru-RU" sz="2800" b="1" dirty="0">
                <a:solidFill>
                  <a:srgbClr val="FF0000"/>
                </a:solidFill>
                <a:latin typeface="Times New Roman" pitchFamily="18" charset="0"/>
                <a:cs typeface="Times New Roman" pitchFamily="18" charset="0"/>
              </a:rPr>
              <a:t> </a:t>
            </a:r>
          </a:p>
          <a:p>
            <a:pPr algn="just" eaLnBrk="1" hangingPunct="1"/>
            <a:r>
              <a:rPr lang="ru-RU" altLang="ru-RU" sz="2800" b="1" dirty="0">
                <a:solidFill>
                  <a:srgbClr val="FF0000"/>
                </a:solidFill>
                <a:latin typeface="Times New Roman" pitchFamily="18" charset="0"/>
                <a:cs typeface="Times New Roman" pitchFamily="18" charset="0"/>
              </a:rPr>
              <a:t>3)Промышленное (</a:t>
            </a:r>
            <a:r>
              <a:rPr lang="ru-RU" altLang="ru-RU" sz="2800" dirty="0">
                <a:solidFill>
                  <a:srgbClr val="FF0000"/>
                </a:solidFill>
                <a:latin typeface="Times New Roman" pitchFamily="18" charset="0"/>
                <a:cs typeface="Arial" charset="0"/>
              </a:rPr>
              <a:t>п</a:t>
            </a:r>
            <a:r>
              <a:rPr lang="ru-RU" altLang="ru-RU" sz="2800" dirty="0">
                <a:solidFill>
                  <a:srgbClr val="FF0000"/>
                </a:solidFill>
                <a:latin typeface="Times New Roman" pitchFamily="18" charset="0"/>
                <a:cs typeface="Times New Roman" pitchFamily="18" charset="0"/>
              </a:rPr>
              <a:t>риборостроение, метрология, контроль качества чистоты обработки поверхности с помощью интерферометров).</a:t>
            </a:r>
            <a:endParaRPr lang="ru-RU" altLang="ru-RU" sz="2800" b="1" dirty="0">
              <a:solidFill>
                <a:srgbClr val="FF0000"/>
              </a:solidFill>
              <a:latin typeface="Times New Roman" pitchFamily="18" charset="0"/>
              <a:cs typeface="Times New Roman" pitchFamily="18" charset="0"/>
            </a:endParaRPr>
          </a:p>
        </p:txBody>
      </p:sp>
      <p:sp>
        <p:nvSpPr>
          <p:cNvPr id="3" name="Прямоугольник 2"/>
          <p:cNvSpPr>
            <a:spLocks noChangeArrowheads="1"/>
          </p:cNvSpPr>
          <p:nvPr/>
        </p:nvSpPr>
        <p:spPr bwMode="auto">
          <a:xfrm>
            <a:off x="765175" y="2205038"/>
            <a:ext cx="7991475" cy="1757362"/>
          </a:xfrm>
          <a:prstGeom prst="rect">
            <a:avLst/>
          </a:prstGeom>
          <a:noFill/>
          <a:ln w="9525">
            <a:noFill/>
            <a:miter lim="800000"/>
            <a:headEnd/>
            <a:tailEnd/>
          </a:ln>
        </p:spPr>
        <p:txBody>
          <a:bodyPr>
            <a:spAutoFit/>
          </a:bodyPr>
          <a:lstStyle/>
          <a:p>
            <a:pPr marL="342900" indent="-342900" eaLnBrk="1" hangingPunct="1">
              <a:lnSpc>
                <a:spcPct val="115000"/>
              </a:lnSpc>
            </a:pPr>
            <a:r>
              <a:rPr lang="ru-RU" altLang="ru-RU" sz="2400">
                <a:latin typeface="Times New Roman" pitchFamily="18" charset="0"/>
                <a:ea typeface="Times New Roman" pitchFamily="18" charset="0"/>
                <a:cs typeface="Arial" charset="0"/>
              </a:rPr>
              <a:t> </a:t>
            </a:r>
          </a:p>
          <a:p>
            <a:pPr marL="342900" indent="-342900" eaLnBrk="1" hangingPunct="1">
              <a:lnSpc>
                <a:spcPct val="115000"/>
              </a:lnSpc>
            </a:pPr>
            <a:endParaRPr lang="ru-RU" altLang="ru-RU" sz="2400">
              <a:latin typeface="Times New Roman" pitchFamily="18" charset="0"/>
              <a:ea typeface="Times New Roman" pitchFamily="18" charset="0"/>
              <a:cs typeface="Arial" charset="0"/>
            </a:endParaRPr>
          </a:p>
          <a:p>
            <a:pPr marL="342900" indent="-342900" eaLnBrk="1" hangingPunct="1">
              <a:lnSpc>
                <a:spcPct val="115000"/>
              </a:lnSpc>
            </a:pPr>
            <a:r>
              <a:rPr lang="ru-RU" altLang="ru-RU" sz="2400">
                <a:latin typeface="Times New Roman" pitchFamily="18" charset="0"/>
                <a:ea typeface="Times New Roman" pitchFamily="18" charset="0"/>
                <a:cs typeface="Arial" charset="0"/>
              </a:rPr>
              <a:t> </a:t>
            </a:r>
          </a:p>
          <a:p>
            <a:pPr marL="342900" indent="-342900" eaLnBrk="1" hangingPunct="1">
              <a:lnSpc>
                <a:spcPct val="115000"/>
              </a:lnSpc>
            </a:pPr>
            <a:endParaRPr lang="ru-RU" altLang="ru-RU" sz="2400">
              <a:latin typeface="Times New Roman" pitchFamily="18"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lstStyle/>
          <a:p>
            <a:r>
              <a:rPr lang="ru-RU" altLang="ru-RU" sz="2400" smtClean="0">
                <a:latin typeface="Times New Roman" pitchFamily="18" charset="0"/>
                <a:cs typeface="Times New Roman" pitchFamily="18" charset="0"/>
              </a:rPr>
              <a:t>Определение фокуса линзы в опыте с кольцами Ньютона</a:t>
            </a:r>
          </a:p>
        </p:txBody>
      </p:sp>
      <p:pic>
        <p:nvPicPr>
          <p:cNvPr id="3" name="Рисунок 2"/>
          <p:cNvPicPr>
            <a:picLocks noChangeAspect="1" noChangeArrowheads="1"/>
          </p:cNvPicPr>
          <p:nvPr/>
        </p:nvPicPr>
        <p:blipFill>
          <a:blip r:embed="rId3" cstate="print"/>
          <a:srcRect/>
          <a:stretch>
            <a:fillRect/>
          </a:stretch>
        </p:blipFill>
        <p:spPr bwMode="auto">
          <a:xfrm>
            <a:off x="2267744" y="1340768"/>
            <a:ext cx="4683125" cy="3743325"/>
          </a:xfrm>
          <a:prstGeom prst="rect">
            <a:avLst/>
          </a:prstGeom>
          <a:noFill/>
          <a:ln w="9525">
            <a:noFill/>
            <a:miter lim="800000"/>
            <a:headEnd/>
            <a:tailEnd/>
          </a:ln>
        </p:spPr>
      </p:pic>
      <p:graphicFrame>
        <p:nvGraphicFramePr>
          <p:cNvPr id="14386" name="Object 54"/>
          <p:cNvGraphicFramePr>
            <a:graphicFrameLocks noChangeAspect="1"/>
          </p:cNvGraphicFramePr>
          <p:nvPr/>
        </p:nvGraphicFramePr>
        <p:xfrm>
          <a:off x="3635896" y="5661248"/>
          <a:ext cx="1663700" cy="508000"/>
        </p:xfrm>
        <a:graphic>
          <a:graphicData uri="http://schemas.openxmlformats.org/presentationml/2006/ole">
            <p:oleObj spid="_x0000_s44043" name="Equation" r:id="rId4" imgW="1663700" imgH="508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4386"/>
                                        </p:tgtEl>
                                        <p:attrNameLst>
                                          <p:attrName>style.visibility</p:attrName>
                                        </p:attrNameLst>
                                      </p:cBhvr>
                                      <p:to>
                                        <p:strVal val="visible"/>
                                      </p:to>
                                    </p:set>
                                    <p:animEffect transition="in" filter="wipe(down)">
                                      <p:cBhvr>
                                        <p:cTn id="10" dur="500"/>
                                        <p:tgtEl>
                                          <p:spTgt spid="14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r>
              <a:rPr lang="ru-RU" altLang="ru-RU" sz="2400" dirty="0" smtClean="0">
                <a:latin typeface="Times New Roman" pitchFamily="18" charset="0"/>
                <a:cs typeface="Times New Roman" pitchFamily="18" charset="0"/>
              </a:rPr>
              <a:t>Определение длины волны света методом Юнга</a:t>
            </a:r>
          </a:p>
        </p:txBody>
      </p:sp>
      <p:pic>
        <p:nvPicPr>
          <p:cNvPr id="45060" name="Picture 4"/>
          <p:cNvPicPr>
            <a:picLocks noChangeAspect="1" noChangeArrowheads="1"/>
          </p:cNvPicPr>
          <p:nvPr/>
        </p:nvPicPr>
        <p:blipFill>
          <a:blip r:embed="rId2" cstate="print"/>
          <a:srcRect/>
          <a:stretch>
            <a:fillRect/>
          </a:stretch>
        </p:blipFill>
        <p:spPr bwMode="auto">
          <a:xfrm>
            <a:off x="2555776" y="1988840"/>
            <a:ext cx="4229100" cy="1743075"/>
          </a:xfrm>
          <a:prstGeom prst="rect">
            <a:avLst/>
          </a:prstGeom>
          <a:noFill/>
          <a:ln w="9525">
            <a:noFill/>
            <a:miter lim="800000"/>
            <a:headEnd/>
            <a:tailEnd/>
          </a:ln>
          <a:effectLst/>
        </p:spPr>
      </p:pic>
      <p:pic>
        <p:nvPicPr>
          <p:cNvPr id="6"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79912" y="4725144"/>
            <a:ext cx="1743075" cy="85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D:\СГМ\!! УЧЕБА с 1 сент 20 г\!! Прочитанные лекции Понед РЭА\Лек 6 Интер Света\Интерфер МАЙКЕЛЬС С ОВРЕМЕНЫЙ.jpg"/>
          <p:cNvPicPr>
            <a:picLocks noChangeAspect="1" noChangeArrowheads="1"/>
          </p:cNvPicPr>
          <p:nvPr/>
        </p:nvPicPr>
        <p:blipFill>
          <a:blip r:embed="rId2" cstate="print"/>
          <a:srcRect/>
          <a:stretch>
            <a:fillRect/>
          </a:stretch>
        </p:blipFill>
        <p:spPr bwMode="auto">
          <a:xfrm>
            <a:off x="1619250" y="620713"/>
            <a:ext cx="6121400" cy="6015037"/>
          </a:xfrm>
          <a:prstGeom prst="rect">
            <a:avLst/>
          </a:prstGeom>
          <a:noFill/>
          <a:ln w="9525">
            <a:noFill/>
            <a:miter lim="800000"/>
            <a:headEnd/>
            <a:tailEnd/>
          </a:ln>
        </p:spPr>
      </p:pic>
      <p:sp>
        <p:nvSpPr>
          <p:cNvPr id="48131" name="AutoShape 5" descr="https://s1.slide-share.ru/s_slide/e382bda5b870bb862ea425db16b15e3f/5d9fc8ac-1d68-4307-ad38-1093f61ca25f.jpeg"/>
          <p:cNvSpPr>
            <a:spLocks noChangeAspect="1" noChangeArrowheads="1"/>
          </p:cNvSpPr>
          <p:nvPr/>
        </p:nvSpPr>
        <p:spPr bwMode="auto">
          <a:xfrm>
            <a:off x="155575" y="-144463"/>
            <a:ext cx="2133600" cy="2133601"/>
          </a:xfrm>
          <a:prstGeom prst="rect">
            <a:avLst/>
          </a:prstGeom>
          <a:noFill/>
          <a:ln w="9525">
            <a:noFill/>
            <a:miter lim="800000"/>
            <a:headEnd/>
            <a:tailEnd/>
          </a:ln>
        </p:spPr>
        <p:txBody>
          <a:bodyPr/>
          <a:lstStyle/>
          <a:p>
            <a:endParaRPr lang="ru-RU" alt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СГМ\!! УЧЕБА с 1 сент 20 г\!! Прочитанные лекции Понед РЭА\Лек 6 Интер Света\СОВРЕМ ИНТЕР МИКРОСКОП.jpg"/>
          <p:cNvPicPr>
            <a:picLocks noChangeAspect="1" noChangeArrowheads="1"/>
          </p:cNvPicPr>
          <p:nvPr/>
        </p:nvPicPr>
        <p:blipFill>
          <a:blip r:embed="rId2" cstate="print"/>
          <a:srcRect/>
          <a:stretch>
            <a:fillRect/>
          </a:stretch>
        </p:blipFill>
        <p:spPr bwMode="auto">
          <a:xfrm>
            <a:off x="1763713" y="1125538"/>
            <a:ext cx="6154737" cy="456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323850" y="0"/>
            <a:ext cx="8229600" cy="1143000"/>
          </a:xfrm>
        </p:spPr>
        <p:txBody>
          <a:bodyPr/>
          <a:lstStyle/>
          <a:p>
            <a:pPr algn="just"/>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Так </a:t>
            </a:r>
            <a:r>
              <a:rPr lang="ru-RU" altLang="ru-RU" sz="2400" dirty="0" smtClean="0">
                <a:latin typeface="Times New Roman" pitchFamily="18" charset="0"/>
                <a:cs typeface="Times New Roman" pitchFamily="18" charset="0"/>
              </a:rPr>
              <a:t>как современные объективы содержат большое количество линз, то число отражений в них велико, а поэтому велики и потери светового потока. Таким образом, интенсивность прошедшего света ослабляется и светосила оптического прибора уменьшается. Кроме того, отражения от поверхностей линз приводят к возникновению бликов, что часто (например, в военной технике) демаскирует положение прибора.</a:t>
            </a:r>
            <a:r>
              <a:rPr lang="ru-RU" altLang="ru-RU" sz="2400" dirty="0" smtClean="0"/>
              <a:t/>
            </a:r>
            <a:br>
              <a:rPr lang="ru-RU" altLang="ru-RU" sz="2400" dirty="0" smtClean="0"/>
            </a:br>
            <a:endParaRPr lang="ru-RU" altLang="ru-RU"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p:txBody>
          <a:bodyPr/>
          <a:lstStyle/>
          <a:p>
            <a:r>
              <a:rPr lang="ru-RU" altLang="ru-RU" sz="2400" dirty="0" smtClean="0">
                <a:latin typeface="Times New Roman" pitchFamily="18" charset="0"/>
                <a:cs typeface="Times New Roman" pitchFamily="18" charset="0"/>
              </a:rPr>
              <a:t>Вывод формулы  толщины тонкой пленки</a:t>
            </a:r>
          </a:p>
        </p:txBody>
      </p:sp>
      <p:pic>
        <p:nvPicPr>
          <p:cNvPr id="56323" name="Picture 2" descr="D:\СГМ\!!!  Учеба с 1 сент по 31 дек 21 г\Лек РЭА с 1 сент 21 г\6 Лек Интер св\Теория вывод форм тонк пл.jpg"/>
          <p:cNvPicPr>
            <a:picLocks noChangeAspect="1" noChangeArrowheads="1"/>
          </p:cNvPicPr>
          <p:nvPr/>
        </p:nvPicPr>
        <p:blipFill>
          <a:blip r:embed="rId2" cstate="print"/>
          <a:srcRect/>
          <a:stretch>
            <a:fillRect/>
          </a:stretch>
        </p:blipFill>
        <p:spPr bwMode="auto">
          <a:xfrm>
            <a:off x="1562100" y="1743075"/>
            <a:ext cx="6019800"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a:xfrm>
            <a:off x="457200" y="274638"/>
            <a:ext cx="8362950" cy="1143000"/>
          </a:xfrm>
        </p:spPr>
        <p:txBody>
          <a:bodyPr/>
          <a:lstStyle/>
          <a:p>
            <a:pPr algn="just"/>
            <a:r>
              <a:rPr lang="ru-RU" altLang="ru-RU" sz="2400" smtClean="0"/>
              <a:t/>
            </a:r>
            <a:br>
              <a:rPr lang="ru-RU" altLang="ru-RU" sz="2400" smtClean="0"/>
            </a:br>
            <a:r>
              <a:rPr lang="ru-RU" altLang="ru-RU" sz="2400" smtClean="0"/>
              <a:t/>
            </a:r>
            <a:br>
              <a:rPr lang="ru-RU" altLang="ru-RU" sz="2400" smtClean="0"/>
            </a:br>
            <a:r>
              <a:rPr lang="ru-RU" altLang="ru-RU" sz="2400" smtClean="0"/>
              <a:t/>
            </a:r>
            <a:br>
              <a:rPr lang="ru-RU" altLang="ru-RU" sz="2400" smtClean="0"/>
            </a:br>
            <a:r>
              <a:rPr lang="ru-RU" altLang="ru-RU" sz="2400" smtClean="0"/>
              <a:t/>
            </a:r>
            <a:br>
              <a:rPr lang="ru-RU" altLang="ru-RU" sz="2400" smtClean="0"/>
            </a:br>
            <a:r>
              <a:rPr lang="ru-RU" altLang="ru-RU" sz="2400" smtClean="0"/>
              <a:t/>
            </a:r>
            <a:br>
              <a:rPr lang="ru-RU" altLang="ru-RU" sz="2400" smtClean="0"/>
            </a:br>
            <a:r>
              <a:rPr lang="ru-RU" altLang="ru-RU" sz="2400" smtClean="0">
                <a:latin typeface="Times New Roman" pitchFamily="18" charset="0"/>
                <a:cs typeface="Times New Roman" pitchFamily="18" charset="0"/>
              </a:rPr>
              <a:t>Российский физик В. П. Линник (1889—1984) использовал принцип действия интерферометра Майкельсона для создания</a:t>
            </a:r>
            <a:r>
              <a:rPr lang="en-US" altLang="ru-RU" sz="2400" smtClean="0">
                <a:latin typeface="Times New Roman" pitchFamily="18" charset="0"/>
                <a:cs typeface="Times New Roman" pitchFamily="18" charset="0"/>
              </a:rPr>
              <a:t> </a:t>
            </a:r>
            <a:r>
              <a:rPr lang="ru-RU" altLang="ru-RU" sz="2400" b="1" smtClean="0">
                <a:latin typeface="Times New Roman" pitchFamily="18" charset="0"/>
                <a:cs typeface="Times New Roman" pitchFamily="18" charset="0"/>
              </a:rPr>
              <a:t>микроинтерферометра</a:t>
            </a:r>
            <a:r>
              <a:rPr lang="en-US" altLang="ru-RU" sz="2400" smtClean="0">
                <a:latin typeface="Times New Roman" pitchFamily="18" charset="0"/>
                <a:cs typeface="Times New Roman" pitchFamily="18" charset="0"/>
              </a:rPr>
              <a:t> (</a:t>
            </a:r>
            <a:r>
              <a:rPr lang="ru-RU" altLang="ru-RU" sz="2400" smtClean="0">
                <a:latin typeface="Times New Roman" pitchFamily="18" charset="0"/>
                <a:cs typeface="Times New Roman" pitchFamily="18" charset="0"/>
              </a:rPr>
              <a:t>комбинация интерферометра и микроскопа), служащего для контроля чистоты обработки поверхности.</a:t>
            </a:r>
            <a:r>
              <a:rPr lang="ru-RU" altLang="ru-RU" sz="2400" smtClean="0"/>
              <a:t/>
            </a:r>
            <a:br>
              <a:rPr lang="ru-RU" altLang="ru-RU" sz="2400" smtClean="0"/>
            </a:br>
            <a:endParaRPr lang="ru-RU" altLang="ru-RU" sz="2400" smtClean="0">
              <a:latin typeface="Times New Roman" pitchFamily="18" charset="0"/>
              <a:cs typeface="Times New Roman" pitchFamily="18" charset="0"/>
            </a:endParaRPr>
          </a:p>
        </p:txBody>
      </p:sp>
      <p:pic>
        <p:nvPicPr>
          <p:cNvPr id="57347" name="Picture 3"/>
          <p:cNvPicPr>
            <a:picLocks noChangeAspect="1" noChangeArrowheads="1"/>
          </p:cNvPicPr>
          <p:nvPr/>
        </p:nvPicPr>
        <p:blipFill>
          <a:blip r:embed="rId2" cstate="print"/>
          <a:srcRect/>
          <a:stretch>
            <a:fillRect/>
          </a:stretch>
        </p:blipFill>
        <p:spPr bwMode="auto">
          <a:xfrm>
            <a:off x="2627313" y="3141663"/>
            <a:ext cx="3457575" cy="3589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4514" name="Picture 2"/>
          <p:cNvPicPr>
            <a:picLocks noChangeAspect="1" noChangeArrowheads="1"/>
          </p:cNvPicPr>
          <p:nvPr/>
        </p:nvPicPr>
        <p:blipFill>
          <a:blip r:embed="rId2" cstate="print"/>
          <a:srcRect/>
          <a:stretch>
            <a:fillRect/>
          </a:stretch>
        </p:blipFill>
        <p:spPr bwMode="auto">
          <a:xfrm>
            <a:off x="1331640" y="475495"/>
            <a:ext cx="6624736" cy="5787544"/>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p:txBody>
          <a:bodyPr/>
          <a:lstStyle/>
          <a:p>
            <a:endParaRPr lang="ru-RU" altLang="ru-RU" smtClean="0"/>
          </a:p>
        </p:txBody>
      </p:sp>
      <p:pic>
        <p:nvPicPr>
          <p:cNvPr id="58371" name="Picture 2" descr="D:\СГМ\!!!  Учеба с 1 сент по 31 дек 21 г\Лек РЭА с 1 сент 21 г\6 Лек Интер св\Качество обработки поверх.jpg"/>
          <p:cNvPicPr>
            <a:picLocks noChangeAspect="1" noChangeArrowheads="1"/>
          </p:cNvPicPr>
          <p:nvPr/>
        </p:nvPicPr>
        <p:blipFill>
          <a:blip r:embed="rId2" cstate="print"/>
          <a:srcRect/>
          <a:stretch>
            <a:fillRect/>
          </a:stretch>
        </p:blipFill>
        <p:spPr bwMode="auto">
          <a:xfrm>
            <a:off x="714375" y="1557338"/>
            <a:ext cx="7713663" cy="5037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p:txBody>
          <a:bodyPr/>
          <a:lstStyle/>
          <a:p>
            <a:pPr algn="just"/>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Создание высокоотражающих покрытий стало возможным лишь на основе</a:t>
            </a:r>
            <a:r>
              <a:rPr lang="ru-RU" altLang="ru-RU" sz="2400" b="1" smtClean="0">
                <a:latin typeface="Times New Roman" pitchFamily="18" charset="0"/>
                <a:cs typeface="Times New Roman" pitchFamily="18" charset="0"/>
              </a:rPr>
              <a:t> </a:t>
            </a:r>
            <a:r>
              <a:rPr lang="ru-RU" altLang="ru-RU" sz="2400" smtClean="0">
                <a:latin typeface="Times New Roman" pitchFamily="18" charset="0"/>
                <a:cs typeface="Times New Roman" pitchFamily="18" charset="0"/>
              </a:rPr>
              <a:t>многолучевой интерференции. В отличие от двухлучевой интерференции, которую мы обсуждали до сих пор, многолучевая интерференция возникает при наложении большого числа когерентных световых пучков. Распределение интенсивности в интерференционной картине существенно различается; интерференционные максимумы значительно уже и ярче,</a:t>
            </a:r>
            <a:r>
              <a:rPr lang="ru-RU" altLang="ru-RU" sz="2400" b="1" smtClean="0">
                <a:latin typeface="Times New Roman" pitchFamily="18" charset="0"/>
                <a:cs typeface="Times New Roman" pitchFamily="18" charset="0"/>
              </a:rPr>
              <a:t> </a:t>
            </a:r>
            <a:r>
              <a:rPr lang="ru-RU" altLang="ru-RU" sz="2400" smtClean="0">
                <a:latin typeface="Times New Roman" pitchFamily="18" charset="0"/>
                <a:cs typeface="Times New Roman" pitchFamily="18" charset="0"/>
              </a:rPr>
              <a:t>чем при наложении двух когерентных световых пучков. </a:t>
            </a:r>
            <a:r>
              <a:rPr lang="ru-RU" altLang="ru-RU" sz="2400" smtClean="0"/>
              <a:t/>
            </a:r>
            <a:br>
              <a:rPr lang="ru-RU" altLang="ru-RU" sz="2400" smtClean="0"/>
            </a:br>
            <a:endParaRPr lang="ru-RU" alt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p:txBody>
          <a:bodyPr/>
          <a:lstStyle/>
          <a:p>
            <a:pPr algn="just"/>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Применение интерферометров очень многообразно. Кроме перечисленного, они применяются для  измерения углов, исследования быстропротекающих процессов, происходящих в воздухе, обтекающем летательные аппараты, и т. д.</a:t>
            </a:r>
            <a:r>
              <a:rPr lang="ru-RU" altLang="ru-RU" sz="2400" smtClean="0"/>
              <a:t> </a:t>
            </a:r>
            <a:r>
              <a:rPr lang="ru-RU" altLang="ru-RU" sz="2400" smtClean="0">
                <a:latin typeface="Times New Roman" pitchFamily="18" charset="0"/>
                <a:cs typeface="Times New Roman" pitchFamily="18" charset="0"/>
              </a:rPr>
              <a:t/>
            </a:r>
            <a:br>
              <a:rPr lang="ru-RU" altLang="ru-RU" sz="2400" smtClean="0">
                <a:latin typeface="Times New Roman" pitchFamily="18" charset="0"/>
                <a:cs typeface="Times New Roman" pitchFamily="18" charset="0"/>
              </a:rPr>
            </a:br>
            <a:r>
              <a:rPr lang="ru-RU" altLang="ru-RU" sz="2400" smtClean="0">
                <a:latin typeface="Times New Roman" pitchFamily="18" charset="0"/>
                <a:cs typeface="Times New Roman" pitchFamily="18" charset="0"/>
              </a:rPr>
              <a:t>Применяя интерферометр, Майкельсон впервые провел сравнение международного эталона метра с длиной стандартной световой волны. С помощью интерферометров исследовалось также распространение света в движущихся телах, что привело к фундаментальным изменениям представлений о пространстве и времени.</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75" y="2143125"/>
            <a:ext cx="7772400" cy="1298575"/>
          </a:xfrm>
        </p:spPr>
        <p:txBody>
          <a:bodyPr/>
          <a:lstStyle/>
          <a:p>
            <a:pPr eaLnBrk="1" hangingPunct="1"/>
            <a:r>
              <a:rPr lang="ru-RU" altLang="ru-RU" sz="3200" smtClean="0">
                <a:latin typeface="Arial" charset="0"/>
                <a:cs typeface="Arial" charset="0"/>
              </a:rPr>
              <a:t>Спасибо за внимание!</a:t>
            </a:r>
          </a:p>
        </p:txBody>
      </p:sp>
      <p:pic>
        <p:nvPicPr>
          <p:cNvPr id="3" name="Picture 1"/>
          <p:cNvPicPr>
            <a:picLocks noChangeAspect="1" noChangeArrowheads="1"/>
          </p:cNvPicPr>
          <p:nvPr/>
        </p:nvPicPr>
        <p:blipFill>
          <a:blip r:embed="rId2" cstate="print"/>
          <a:srcRect/>
          <a:stretch>
            <a:fillRect/>
          </a:stretch>
        </p:blipFill>
        <p:spPr bwMode="auto">
          <a:xfrm>
            <a:off x="2555776" y="3429000"/>
            <a:ext cx="4318521" cy="288555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5538" name="Picture 2"/>
          <p:cNvPicPr>
            <a:picLocks noChangeAspect="1" noChangeArrowheads="1"/>
          </p:cNvPicPr>
          <p:nvPr/>
        </p:nvPicPr>
        <p:blipFill>
          <a:blip r:embed="rId2" cstate="print"/>
          <a:srcRect/>
          <a:stretch>
            <a:fillRect/>
          </a:stretch>
        </p:blipFill>
        <p:spPr bwMode="auto">
          <a:xfrm>
            <a:off x="539552" y="1628800"/>
            <a:ext cx="7918257" cy="445970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latin typeface="Times New Roman" pitchFamily="18" charset="0"/>
                <a:cs typeface="Times New Roman" pitchFamily="18" charset="0"/>
              </a:rPr>
              <a:t>Просветление оптики</a:t>
            </a:r>
            <a:endParaRPr lang="ru-RU" sz="32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2483768" y="1268760"/>
            <a:ext cx="3848100" cy="517207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827584" y="980728"/>
            <a:ext cx="7776864" cy="464383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pPr marL="457200" indent="-457200" algn="just">
              <a:buFontTx/>
              <a:buChar char="•"/>
            </a:pPr>
            <a:r>
              <a:rPr lang="ru-RU" altLang="ru-RU" sz="2800" dirty="0" smtClean="0">
                <a:latin typeface="Times New Roman" pitchFamily="18" charset="0"/>
                <a:cs typeface="Times New Roman" pitchFamily="18" charset="0"/>
              </a:rPr>
              <a:t> </a:t>
            </a:r>
            <a:r>
              <a:rPr lang="ru-RU" altLang="ru-RU" sz="3200" dirty="0" smtClean="0">
                <a:latin typeface="Times New Roman" pitchFamily="18" charset="0"/>
                <a:cs typeface="Times New Roman" pitchFamily="18" charset="0"/>
              </a:rPr>
              <a:t>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1.Интерференция света разделением волны по фронту.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t>
            </a:r>
            <a:r>
              <a:rPr lang="ru-RU" altLang="ru-RU" sz="2800" dirty="0" smtClean="0">
                <a:solidFill>
                  <a:srgbClr val="FF0000"/>
                </a:solidFill>
                <a:latin typeface="Times New Roman" pitchFamily="18" charset="0"/>
                <a:cs typeface="Times New Roman" pitchFamily="18" charset="0"/>
              </a:rPr>
              <a:t>Развитие представлений о природе света.</a:t>
            </a:r>
            <a:br>
              <a:rPr lang="ru-RU" altLang="ru-RU" sz="2800" dirty="0" smtClean="0">
                <a:solidFill>
                  <a:srgbClr val="FF0000"/>
                </a:solidFill>
                <a:latin typeface="Times New Roman" pitchFamily="18" charset="0"/>
                <a:cs typeface="Times New Roman" pitchFamily="18" charset="0"/>
              </a:rPr>
            </a:br>
            <a:r>
              <a:rPr lang="ru-RU" altLang="ru-RU" sz="2400" dirty="0" smtClean="0">
                <a:solidFill>
                  <a:srgbClr val="FF0000"/>
                </a:solidFill>
                <a:latin typeface="Times New Roman" pitchFamily="18" charset="0"/>
                <a:cs typeface="Times New Roman" pitchFamily="18" charset="0"/>
              </a:rPr>
              <a:t/>
            </a:r>
            <a:br>
              <a:rPr lang="ru-RU" altLang="ru-RU" sz="2400" dirty="0" smtClean="0">
                <a:solidFill>
                  <a:srgbClr val="FF0000"/>
                </a:solidFill>
                <a:latin typeface="Times New Roman" pitchFamily="18" charset="0"/>
                <a:cs typeface="Times New Roman" pitchFamily="18" charset="0"/>
              </a:rPr>
            </a:br>
            <a:r>
              <a:rPr lang="ru-RU" altLang="ru-RU" sz="2400" dirty="0" smtClean="0">
                <a:latin typeface="Times New Roman" pitchFamily="18" charset="0"/>
                <a:ea typeface="Times New Roman" pitchFamily="18" charset="0"/>
                <a:cs typeface="Arial" charset="0"/>
              </a:rPr>
              <a:t>В конце 17 века сформировались две теории света: корпускулярная- это поток мельчайших частиц (корпускул), испускаемых светящимися телами </a:t>
            </a:r>
            <a:br>
              <a:rPr lang="ru-RU" altLang="ru-RU" sz="2400" dirty="0" smtClean="0">
                <a:latin typeface="Times New Roman" pitchFamily="18" charset="0"/>
                <a:ea typeface="Times New Roman" pitchFamily="18" charset="0"/>
                <a:cs typeface="Arial" charset="0"/>
              </a:rPr>
            </a:br>
            <a:r>
              <a:rPr lang="ru-RU" altLang="ru-RU" sz="2400" dirty="0" smtClean="0">
                <a:latin typeface="Times New Roman" pitchFamily="18" charset="0"/>
                <a:ea typeface="Times New Roman" pitchFamily="18" charset="0"/>
                <a:cs typeface="Arial" charset="0"/>
              </a:rPr>
              <a:t>( И. Ньютон) и волновая    (Х. Гюйгенс и Р. Гук). </a:t>
            </a:r>
            <a:r>
              <a:rPr lang="ru-RU" altLang="ru-RU" sz="2000" dirty="0" smtClean="0">
                <a:latin typeface="Times New Roman" pitchFamily="18" charset="0"/>
                <a:ea typeface="Times New Roman" pitchFamily="18" charset="0"/>
                <a:cs typeface="Arial" charset="0"/>
              </a:rPr>
              <a:t/>
            </a:r>
            <a:br>
              <a:rPr lang="ru-RU" altLang="ru-RU" sz="2000" dirty="0" smtClean="0">
                <a:latin typeface="Times New Roman" pitchFamily="18" charset="0"/>
                <a:ea typeface="Times New Roman" pitchFamily="18" charset="0"/>
                <a:cs typeface="Arial"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sz="2800" dirty="0" smtClean="0"/>
              <a:t/>
            </a:r>
            <a:br>
              <a:rPr lang="ru-RU" sz="2800" dirty="0" smtClean="0"/>
            </a:br>
            <a:r>
              <a:rPr lang="ru-RU" sz="2800" b="1" dirty="0" smtClean="0"/>
              <a:t/>
            </a:r>
            <a:br>
              <a:rPr lang="ru-RU" sz="2800" b="1" dirty="0" smtClean="0"/>
            </a:br>
            <a:r>
              <a:rPr lang="ru-RU" sz="2800" b="1" dirty="0" smtClean="0"/>
              <a:t/>
            </a:r>
            <a:br>
              <a:rPr lang="ru-RU" sz="2800" b="1" dirty="0" smtClean="0"/>
            </a:br>
            <a:endParaRPr lang="ru-RU" altLang="ru-RU" sz="2800" dirty="0" smtClean="0">
              <a:solidFill>
                <a:srgbClr val="FF0000"/>
              </a:solidFill>
            </a:endParaRPr>
          </a:p>
        </p:txBody>
      </p:sp>
      <p:pic>
        <p:nvPicPr>
          <p:cNvPr id="6" name="Picture 8"/>
          <p:cNvPicPr>
            <a:picLocks noChangeAspect="1" noChangeArrowheads="1"/>
          </p:cNvPicPr>
          <p:nvPr/>
        </p:nvPicPr>
        <p:blipFill>
          <a:blip r:embed="rId3" cstate="print"/>
          <a:srcRect/>
          <a:stretch>
            <a:fillRect/>
          </a:stretch>
        </p:blipFill>
        <p:spPr bwMode="auto">
          <a:xfrm>
            <a:off x="755576" y="6093296"/>
            <a:ext cx="3024460" cy="504731"/>
          </a:xfrm>
          <a:prstGeom prst="rect">
            <a:avLst/>
          </a:prstGeom>
          <a:noFill/>
          <a:ln w="9525">
            <a:noFill/>
            <a:miter lim="800000"/>
            <a:headEnd/>
            <a:tailEnd/>
          </a:ln>
        </p:spPr>
      </p:pic>
      <p:pic>
        <p:nvPicPr>
          <p:cNvPr id="45058" name="Picture 2" descr="https://kartinki.pics/uploads/posts/2021-07/1626162849_20-kartinkin-com-p-isaak-nyuton-art-art-krasivo-2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50149" y="3801236"/>
            <a:ext cx="1693659" cy="2275362"/>
          </a:xfrm>
          <a:prstGeom prst="rect">
            <a:avLst/>
          </a:prstGeom>
          <a:noFill/>
          <a:extLst>
            <a:ext uri="{909E8E84-426E-40DD-AFC4-6F175D3DCCD1}">
              <a14:hiddenFill xmlns="" xmlns:a14="http://schemas.microsoft.com/office/drawing/2010/main">
                <a:solidFill>
                  <a:srgbClr val="FFFFFF"/>
                </a:solidFill>
              </a14:hiddenFill>
            </a:ext>
          </a:extLst>
        </p:spPr>
      </p:pic>
      <p:pic>
        <p:nvPicPr>
          <p:cNvPr id="45060" name="Picture 4" descr="https://spacegid.com/wp-content/uploads/2018/02/Hristian-Gyuygens-921x1024.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067944" y="4005063"/>
            <a:ext cx="2034686" cy="2060183"/>
          </a:xfrm>
          <a:prstGeom prst="rect">
            <a:avLst/>
          </a:prstGeom>
          <a:noFill/>
          <a:extLst>
            <a:ext uri="{909E8E84-426E-40DD-AFC4-6F175D3DCCD1}">
              <a14:hiddenFill xmlns="" xmlns:a14="http://schemas.microsoft.com/office/drawing/2010/main">
                <a:solidFill>
                  <a:srgbClr val="FFFFFF"/>
                </a:solidFill>
              </a14:hiddenFill>
            </a:ext>
          </a:extLst>
        </p:spPr>
      </p:pic>
      <p:pic>
        <p:nvPicPr>
          <p:cNvPr id="45062" name="Picture 6" descr="https://cf2.ppt-online.org/files2/slide/d/DNyGkrlSYC35JhixaKqPfF71QpE9HBOwcjMdVR/slide-2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444208" y="3861048"/>
            <a:ext cx="2403396" cy="223224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Законы геометрической оптики были установлены еще в античности. Однако их полное объяснение в то время было невозможно. Закон отражения света можно было объяснить с механистической позиции по аналогии с упругим ударом шарика о стену. Свету приписывалось корпускулярное строение, и отражение его объяснялось отражением «частиц света» подобно отскоку мяча. Однако закон преломления с механистической точки зрения объяснить было невозможно.</a:t>
            </a:r>
            <a:br>
              <a:rPr lang="ru-RU" sz="2400" dirty="0" smtClean="0">
                <a:latin typeface="Times New Roman" pitchFamily="18" charset="0"/>
                <a:cs typeface="Times New Roman" pitchFamily="18" charset="0"/>
              </a:rPr>
            </a:br>
            <a:endParaRPr lang="ru-RU" dirty="0"/>
          </a:p>
        </p:txBody>
      </p:sp>
      <p:sp>
        <p:nvSpPr>
          <p:cNvPr id="3" name="Прямоугольник 2"/>
          <p:cNvSpPr/>
          <p:nvPr/>
        </p:nvSpPr>
        <p:spPr>
          <a:xfrm>
            <a:off x="467544" y="1720840"/>
            <a:ext cx="8352928" cy="4524315"/>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r>
              <a:rPr lang="ru-RU" sz="2400" dirty="0" smtClean="0">
                <a:latin typeface="Times New Roman" pitchFamily="18" charset="0"/>
                <a:cs typeface="Times New Roman" pitchFamily="18" charset="0"/>
              </a:rPr>
              <a:t>Лишь во второй половине XVII в. Х. Гюйгенс предложил принцип, который смог объяснить геометрическую оптику. Принцип Гюйгенса гласит, что каждая точка среды, до которой дошла волна, сама становится источником волны. И волновая поверхность в следующий момент времени является огибающей всех этих волн от вторичных источников.</a:t>
            </a:r>
            <a:endParaRPr lang="ru-RU" sz="24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395</Words>
  <Application>Microsoft Office PowerPoint</Application>
  <PresentationFormat>Экран (4:3)</PresentationFormat>
  <Paragraphs>81</Paragraphs>
  <Slides>43</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43</vt:i4>
      </vt:variant>
    </vt:vector>
  </HeadingPairs>
  <TitlesOfParts>
    <vt:vector size="45" baseType="lpstr">
      <vt:lpstr>Тема Office</vt:lpstr>
      <vt:lpstr>Equation</vt:lpstr>
      <vt:lpstr>                 Чувашский государственный университет  Раритетная лаборатория физики raritet.chuvsu.ru      Лекция 33 (СПО). Интерференция света . Лекцию подготовил           доцент кафедры общей физики       Сорокин Геннадий Михайлович 2024 год</vt:lpstr>
      <vt:lpstr>       Содержание:      Содержание  Введение 1.Интерференция света разделением волны по фронту. 2.Интерференция света разделением волны по амплитуде.  3. Применение интерференции света.  </vt:lpstr>
      <vt:lpstr>Введение</vt:lpstr>
      <vt:lpstr>Слайд 4</vt:lpstr>
      <vt:lpstr>Слайд 5</vt:lpstr>
      <vt:lpstr>Просветление оптики</vt:lpstr>
      <vt:lpstr>Слайд 7</vt:lpstr>
      <vt:lpstr>             1.Интерференция света разделением волны по фронту.   Развитие представлений о природе света.  В конце 17 века сформировались две теории света: корпускулярная- это поток мельчайших частиц (корпускул), испускаемых светящимися телами  ( И. Ньютон) и волновая    (Х. Гюйгенс и Р. Гук).        </vt:lpstr>
      <vt:lpstr>          Законы геометрической оптики были установлены еще в античности. Однако их полное объяснение в то время было невозможно. Закон отражения света можно было объяснить с механистической позиции по аналогии с упругим ударом шарика о стену. Свету приписывалось корпускулярное строение, и отражение его объяснялось отражением «частиц света» подобно отскоку мяча. Однако закон преломления с механистической точки зрения объяснить было невозможно. </vt:lpstr>
      <vt:lpstr>Волновая теория: свет – волновой процесс, подобный механическим волнам, распространяющийся в упругом эфире. Волновая теория основывалась на принципе Гюйгенса</vt:lpstr>
      <vt:lpstr>Слайд 11</vt:lpstr>
      <vt:lpstr>Слайд 12</vt:lpstr>
      <vt:lpstr>Видимость</vt:lpstr>
      <vt:lpstr>Слайд 14</vt:lpstr>
      <vt:lpstr>Слайд 15</vt:lpstr>
      <vt:lpstr>Слайд 16</vt:lpstr>
      <vt:lpstr>Слайд 17</vt:lpstr>
      <vt:lpstr>Слайд 18</vt:lpstr>
      <vt:lpstr>Слайд 19</vt:lpstr>
      <vt:lpstr>Слайд 20</vt:lpstr>
      <vt:lpstr>            Методы получения интерференционных картин  Для осуществления интерференции света необходимо получить когерентные световые пучки, для чего применяются различные приемы. До появления лазеров во всех приборах для наблюдения интерференции света когерентные пучки получали разделением и последующим сведением световых лучей, исходящих из одного и того же источника. Практически это можно осуществить с помощью экранов и щелей, зеркал и преломляющих тел. Это метод Юнга, метод бипризмы Френеля и зеркала Френенля.  </vt:lpstr>
      <vt:lpstr>Слайд 22</vt:lpstr>
      <vt:lpstr>Слайд 23</vt:lpstr>
      <vt:lpstr>Слайд 24</vt:lpstr>
      <vt:lpstr>Слайд 25</vt:lpstr>
      <vt:lpstr>Слайд 26</vt:lpstr>
      <vt:lpstr>Слайд 27</vt:lpstr>
      <vt:lpstr>Слайд 28</vt:lpstr>
      <vt:lpstr>Слайд 29</vt:lpstr>
      <vt:lpstr>Кольца Ньютона</vt:lpstr>
      <vt:lpstr>Слайд 31</vt:lpstr>
      <vt:lpstr>Слайд 32</vt:lpstr>
      <vt:lpstr>Определение фокуса линзы в опыте с кольцами Ньютона</vt:lpstr>
      <vt:lpstr>Определение длины волны света методом Юнга</vt:lpstr>
      <vt:lpstr>Слайд 35</vt:lpstr>
      <vt:lpstr>Слайд 36</vt:lpstr>
      <vt:lpstr>        Так как современные объективы содержат большое количество линз, то число отражений в них велико, а поэтому велики и потери светового потока. Таким образом, интенсивность прошедшего света ослабляется и светосила оптического прибора уменьшается. Кроме того, отражения от поверхностей линз приводят к возникновению бликов, что часто (например, в военной технике) демаскирует положение прибора. </vt:lpstr>
      <vt:lpstr>Вывод формулы  толщины тонкой пленки</vt:lpstr>
      <vt:lpstr>     Российский физик В. П. Линник (1889—1984) использовал принцип действия интерферометра Майкельсона для создания микроинтерферометра (комбинация интерферометра и микроскопа), служащего для контроля чистоты обработки поверхности. </vt:lpstr>
      <vt:lpstr>Слайд 40</vt:lpstr>
      <vt:lpstr>              Создание высокоотражающих покрытий стало возможным лишь на основе многолучевой интерференции. В отличие от двухлучевой интерференции, которую мы обсуждали до сих пор, многолучевая интерференция возникает при наложении большого числа когерентных световых пучков. Распределение интенсивности в интерференционной картине существенно различается; интерференционные максимумы значительно уже и ярче, чем при наложении двух когерентных световых пучков.  </vt:lpstr>
      <vt:lpstr>           Применение интерферометров очень многообразно. Кроме перечисленного, они применяются для  измерения углов, исследования быстропротекающих процессов, происходящих в воздухе, обтекающем летательные аппараты, и т. д.  Применяя интерферометр, Майкельсон впервые провел сравнение международного эталона метра с длиной стандартной световой волны. С помощью интерферометров исследовалось также распространение света в движущихся телах, что привело к фундаментальным изменениям представлений о пространстве и времени.</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operator</dc:creator>
  <cp:lastModifiedBy>Admin</cp:lastModifiedBy>
  <cp:revision>292</cp:revision>
  <dcterms:created xsi:type="dcterms:W3CDTF">2013-12-29T15:18:01Z</dcterms:created>
  <dcterms:modified xsi:type="dcterms:W3CDTF">2024-04-23T06:29:02Z</dcterms:modified>
</cp:coreProperties>
</file>