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6" r:id="rId3"/>
    <p:sldId id="341" r:id="rId4"/>
    <p:sldId id="342" r:id="rId5"/>
    <p:sldId id="334" r:id="rId6"/>
    <p:sldId id="336" r:id="rId7"/>
    <p:sldId id="333" r:id="rId8"/>
    <p:sldId id="295" r:id="rId9"/>
    <p:sldId id="340" r:id="rId10"/>
    <p:sldId id="343" r:id="rId11"/>
    <p:sldId id="261" r:id="rId12"/>
    <p:sldId id="262" r:id="rId13"/>
    <p:sldId id="263" r:id="rId14"/>
    <p:sldId id="317" r:id="rId15"/>
    <p:sldId id="319" r:id="rId16"/>
    <p:sldId id="329" r:id="rId17"/>
    <p:sldId id="272" r:id="rId18"/>
    <p:sldId id="273" r:id="rId19"/>
    <p:sldId id="277" r:id="rId20"/>
    <p:sldId id="278" r:id="rId21"/>
    <p:sldId id="279" r:id="rId22"/>
    <p:sldId id="330" r:id="rId23"/>
    <p:sldId id="280" r:id="rId24"/>
    <p:sldId id="281" r:id="rId25"/>
    <p:sldId id="282" r:id="rId26"/>
    <p:sldId id="283" r:id="rId27"/>
    <p:sldId id="284" r:id="rId28"/>
    <p:sldId id="285" r:id="rId29"/>
    <p:sldId id="275" r:id="rId30"/>
    <p:sldId id="286" r:id="rId31"/>
    <p:sldId id="303" r:id="rId32"/>
    <p:sldId id="347" r:id="rId33"/>
    <p:sldId id="306" r:id="rId34"/>
    <p:sldId id="349" r:id="rId35"/>
    <p:sldId id="346" r:id="rId36"/>
    <p:sldId id="348" r:id="rId37"/>
    <p:sldId id="311" r:id="rId38"/>
    <p:sldId id="312" r:id="rId39"/>
    <p:sldId id="345" r:id="rId40"/>
    <p:sldId id="316" r:id="rId41"/>
    <p:sldId id="321" r:id="rId42"/>
    <p:sldId id="289" r:id="rId4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64" d="100"/>
          <a:sy n="64" d="100"/>
        </p:scale>
        <p:origin x="-102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CEFFC6-5FE4-4D13-A235-0ECE1FAD8F6D}" type="datetimeFigureOut">
              <a:rPr lang="ru-RU"/>
              <a:pPr>
                <a:defRPr/>
              </a:pPr>
              <a:t>30.04.2024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CB5E43-0FFE-4E32-95D5-774516DFFEB0}" type="slidenum">
              <a:rPr lang="ru-RU"/>
              <a:pPr>
                <a:defRPr/>
              </a:pPr>
              <a:t>‹#›</a:t>
            </a:fld>
            <a:endParaRPr lang="ru-RU"/>
          </a:p>
        </p:txBody>
      </p:sp>
    </p:spTree>
    <p:extLst>
      <p:ext uri="{BB962C8B-B14F-4D97-AF65-F5344CB8AC3E}">
        <p14:creationId xmlns="" xmlns:p14="http://schemas.microsoft.com/office/powerpoint/2010/main" val="91181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CEA2E7-A4F1-4478-BDA3-D6D6BEFB98E1}" type="datetimeFigureOut">
              <a:rPr lang="ru-RU"/>
              <a:pPr>
                <a:defRPr/>
              </a:pPr>
              <a:t>30.04.2024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0FA476-567E-42D5-BD04-A02D48B76E7C}" type="slidenum">
              <a:rPr lang="ru-RU"/>
              <a:pPr>
                <a:defRPr/>
              </a:pPr>
              <a:t>‹#›</a:t>
            </a:fld>
            <a:endParaRPr lang="ru-RU"/>
          </a:p>
        </p:txBody>
      </p:sp>
    </p:spTree>
    <p:extLst>
      <p:ext uri="{BB962C8B-B14F-4D97-AF65-F5344CB8AC3E}">
        <p14:creationId xmlns="" xmlns:p14="http://schemas.microsoft.com/office/powerpoint/2010/main" val="12620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6785335-6ABD-42AB-A298-DBD51226F4A6}" type="datetimeFigureOut">
              <a:rPr lang="ru-RU"/>
              <a:pPr>
                <a:defRPr/>
              </a:pPr>
              <a:t>30.04.2024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1F3526-3C33-4720-BDF2-0E8DAC010EEB}" type="slidenum">
              <a:rPr lang="ru-RU"/>
              <a:pPr>
                <a:defRPr/>
              </a:pPr>
              <a:t>‹#›</a:t>
            </a:fld>
            <a:endParaRPr lang="ru-RU"/>
          </a:p>
        </p:txBody>
      </p:sp>
    </p:spTree>
    <p:extLst>
      <p:ext uri="{BB962C8B-B14F-4D97-AF65-F5344CB8AC3E}">
        <p14:creationId xmlns="" xmlns:p14="http://schemas.microsoft.com/office/powerpoint/2010/main" val="249707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B0EC21-2F4E-410E-A5AA-E2ED0DF6649C}" type="datetimeFigureOut">
              <a:rPr lang="ru-RU"/>
              <a:pPr>
                <a:defRPr/>
              </a:pPr>
              <a:t>30.04.2024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A73CA3-811E-4040-B9A8-D9B5A048C938}" type="slidenum">
              <a:rPr lang="ru-RU"/>
              <a:pPr>
                <a:defRPr/>
              </a:pPr>
              <a:t>‹#›</a:t>
            </a:fld>
            <a:endParaRPr lang="ru-RU"/>
          </a:p>
        </p:txBody>
      </p:sp>
    </p:spTree>
    <p:extLst>
      <p:ext uri="{BB962C8B-B14F-4D97-AF65-F5344CB8AC3E}">
        <p14:creationId xmlns="" xmlns:p14="http://schemas.microsoft.com/office/powerpoint/2010/main" val="29066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5C3951D-01F7-42BD-A595-233B637AC9F1}" type="datetimeFigureOut">
              <a:rPr lang="ru-RU"/>
              <a:pPr>
                <a:defRPr/>
              </a:pPr>
              <a:t>30.04.2024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D8BECF-5D14-4D79-80EB-FFC10B39E07C}" type="slidenum">
              <a:rPr lang="ru-RU"/>
              <a:pPr>
                <a:defRPr/>
              </a:pPr>
              <a:t>‹#›</a:t>
            </a:fld>
            <a:endParaRPr lang="ru-RU"/>
          </a:p>
        </p:txBody>
      </p:sp>
    </p:spTree>
    <p:extLst>
      <p:ext uri="{BB962C8B-B14F-4D97-AF65-F5344CB8AC3E}">
        <p14:creationId xmlns="" xmlns:p14="http://schemas.microsoft.com/office/powerpoint/2010/main" val="40056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D4FF0F2-6F42-4981-AAE7-4885948FD540}" type="datetimeFigureOut">
              <a:rPr lang="ru-RU"/>
              <a:pPr>
                <a:defRPr/>
              </a:pPr>
              <a:t>30.04.2024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2D7BBC6-A279-413C-9957-A17E608ED794}" type="slidenum">
              <a:rPr lang="ru-RU"/>
              <a:pPr>
                <a:defRPr/>
              </a:pPr>
              <a:t>‹#›</a:t>
            </a:fld>
            <a:endParaRPr lang="ru-RU"/>
          </a:p>
        </p:txBody>
      </p:sp>
    </p:spTree>
    <p:extLst>
      <p:ext uri="{BB962C8B-B14F-4D97-AF65-F5344CB8AC3E}">
        <p14:creationId xmlns="" xmlns:p14="http://schemas.microsoft.com/office/powerpoint/2010/main" val="349103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4697768-E3D0-4A22-9861-25105E6A4DA2}" type="datetimeFigureOut">
              <a:rPr lang="ru-RU"/>
              <a:pPr>
                <a:defRPr/>
              </a:pPr>
              <a:t>30.04.2024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AD8A5D8-5933-49F8-B59F-1DD51341D9A4}" type="slidenum">
              <a:rPr lang="ru-RU"/>
              <a:pPr>
                <a:defRPr/>
              </a:pPr>
              <a:t>‹#›</a:t>
            </a:fld>
            <a:endParaRPr lang="ru-RU"/>
          </a:p>
        </p:txBody>
      </p:sp>
    </p:spTree>
    <p:extLst>
      <p:ext uri="{BB962C8B-B14F-4D97-AF65-F5344CB8AC3E}">
        <p14:creationId xmlns="" xmlns:p14="http://schemas.microsoft.com/office/powerpoint/2010/main" val="28928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77BEBA9-03BA-4DDF-9A6F-CF38691BD536}" type="datetimeFigureOut">
              <a:rPr lang="ru-RU"/>
              <a:pPr>
                <a:defRPr/>
              </a:pPr>
              <a:t>30.04.2024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D05CC47-19DB-49E1-99A0-0DF0D3B82E3D}" type="slidenum">
              <a:rPr lang="ru-RU"/>
              <a:pPr>
                <a:defRPr/>
              </a:pPr>
              <a:t>‹#›</a:t>
            </a:fld>
            <a:endParaRPr lang="ru-RU"/>
          </a:p>
        </p:txBody>
      </p:sp>
    </p:spTree>
    <p:extLst>
      <p:ext uri="{BB962C8B-B14F-4D97-AF65-F5344CB8AC3E}">
        <p14:creationId xmlns="" xmlns:p14="http://schemas.microsoft.com/office/powerpoint/2010/main" val="352990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96B5A6-9B12-4A86-BCAB-2E136C674459}" type="datetimeFigureOut">
              <a:rPr lang="ru-RU"/>
              <a:pPr>
                <a:defRPr/>
              </a:pPr>
              <a:t>30.04.2024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5516E11-688C-40F5-9D9E-8DC1BD8477BF}" type="slidenum">
              <a:rPr lang="ru-RU"/>
              <a:pPr>
                <a:defRPr/>
              </a:pPr>
              <a:t>‹#›</a:t>
            </a:fld>
            <a:endParaRPr lang="ru-RU"/>
          </a:p>
        </p:txBody>
      </p:sp>
    </p:spTree>
    <p:extLst>
      <p:ext uri="{BB962C8B-B14F-4D97-AF65-F5344CB8AC3E}">
        <p14:creationId xmlns="" xmlns:p14="http://schemas.microsoft.com/office/powerpoint/2010/main" val="536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CF7724-1330-4505-A557-E36659A9D268}" type="datetimeFigureOut">
              <a:rPr lang="ru-RU"/>
              <a:pPr>
                <a:defRPr/>
              </a:pPr>
              <a:t>30.04.2024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F408E2-4EB6-4470-B826-6EA23285E866}" type="slidenum">
              <a:rPr lang="ru-RU"/>
              <a:pPr>
                <a:defRPr/>
              </a:pPr>
              <a:t>‹#›</a:t>
            </a:fld>
            <a:endParaRPr lang="ru-RU"/>
          </a:p>
        </p:txBody>
      </p:sp>
    </p:spTree>
    <p:extLst>
      <p:ext uri="{BB962C8B-B14F-4D97-AF65-F5344CB8AC3E}">
        <p14:creationId xmlns="" xmlns:p14="http://schemas.microsoft.com/office/powerpoint/2010/main" val="265981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7D233A-AA8A-4037-AD12-6F4FA725258A}" type="datetimeFigureOut">
              <a:rPr lang="ru-RU"/>
              <a:pPr>
                <a:defRPr/>
              </a:pPr>
              <a:t>30.04.2024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6BB13E-6BFB-4137-AF9D-0A65C7976B7C}" type="slidenum">
              <a:rPr lang="ru-RU"/>
              <a:pPr>
                <a:defRPr/>
              </a:pPr>
              <a:t>‹#›</a:t>
            </a:fld>
            <a:endParaRPr lang="ru-RU"/>
          </a:p>
        </p:txBody>
      </p:sp>
    </p:spTree>
    <p:extLst>
      <p:ext uri="{BB962C8B-B14F-4D97-AF65-F5344CB8AC3E}">
        <p14:creationId xmlns="" xmlns:p14="http://schemas.microsoft.com/office/powerpoint/2010/main" val="101356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321ECBB-E636-4179-B704-5DAD9A6D35D7}" type="datetimeFigureOut">
              <a:rPr lang="ru-RU"/>
              <a:pPr>
                <a:defRPr/>
              </a:pPr>
              <a:t>30.04.2024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433D0AD-8FFC-43F5-B836-F7933AFFC06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4.png"/><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A1%D0%BF%D0%B5%D0%BA%D1%82%D1%80%D0%BE%D1%81%D0%BA%D0%BE%D0%BF" TargetMode="External"/><Relationship Id="rId2" Type="http://schemas.openxmlformats.org/officeDocument/2006/relationships/hyperlink" Target="https://ru.wikipedia.org/wiki/%D0%94%D0%B8%D1%84%D1%80%D0%B0%D0%BA%D1%86%D0%B8%D0%BE%D0%BD%D0%BD%D0%B0%D1%8F_%D1%80%D0%B5%D1%88%D1%91%D1%82%D0%BA%D0%B0" TargetMode="Externa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1818_%D0%B3%D0%BE%D0%B4" TargetMode="External"/><Relationship Id="rId7" Type="http://schemas.openxmlformats.org/officeDocument/2006/relationships/hyperlink" Target="https://ru.wikipedia.org/wiki/%D0%90%D1%80%D0%B0%D0%B3%D0%BE,_%D0%A4%D1%80%D0%B0%D0%BD%D1%81%D1%83%D0%B0_%D0%96%D0%B0%D0%BD_%D0%94%D0%BE%D0%BC%D0%B8%D0%BD%D0%B8%D0%BA" TargetMode="External"/><Relationship Id="rId2" Type="http://schemas.openxmlformats.org/officeDocument/2006/relationships/hyperlink" Target="https://ru.wikipedia.org/wiki/%D0%92%D0%BE%D0%BB%D0%BD%D0%BE%D0%B2%D0%B0%D1%8F_%D1%82%D0%B5%D0%BE%D1%80%D0%B8%D1%8F" TargetMode="External"/><Relationship Id="rId1" Type="http://schemas.openxmlformats.org/officeDocument/2006/relationships/slideLayout" Target="../slideLayouts/slideLayout6.xml"/><Relationship Id="rId6" Type="http://schemas.openxmlformats.org/officeDocument/2006/relationships/hyperlink" Target="https://ru.wikipedia.org/wiki/%D0%94%D0%B8%D1%84%D1%80%D0%B0%D0%BA%D1%86%D0%B8%D1%8F" TargetMode="External"/><Relationship Id="rId5" Type="http://schemas.openxmlformats.org/officeDocument/2006/relationships/hyperlink" Target="https://ru.wikipedia.org/wiki/%D0%A4%D1%80%D0%B5%D0%BD%D0%B5%D0%BB%D1%8C,_%D0%9E%D0%B3%D1%8E%D1%81%D1%82%D0%B5%D0%BD_%D0%96%D0%B0%D0%BD" TargetMode="External"/><Relationship Id="rId4" Type="http://schemas.openxmlformats.org/officeDocument/2006/relationships/hyperlink" Target="https://ru.wikipedia.org/wiki/%D0%9F%D1%83%D0%B0%D1%81%D1%81%D0%BE%D0%BD,_%D0%A1%D0%B8%D0%BC%D0%B5%D0%BE%D0%BD_%D0%94%D0%B5%D0%BD%D0%B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hyperlink" Target="https://ru.wikipedia.org/wiki/%D0%A4%D0%B8%D0%B7%D0%B8%D0%BA" TargetMode="External"/><Relationship Id="rId5" Type="http://schemas.openxmlformats.org/officeDocument/2006/relationships/hyperlink" Target="https://ru.wikipedia.org/wiki/1853_%D0%B3%D0%BE%D0%B4" TargetMode="External"/><Relationship Id="rId4" Type="http://schemas.openxmlformats.org/officeDocument/2006/relationships/hyperlink" Target="https://ru.wikipedia.org/wiki/1786_%D0%B3%D0%BE%D0%B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r>
              <a:rPr lang="ru-RU" altLang="ru-RU" sz="2800" dirty="0" smtClean="0">
                <a:latin typeface="Times New Roman" panose="02020603050405020304" pitchFamily="18" charset="0"/>
                <a:cs typeface="Times New Roman" panose="02020603050405020304" pitchFamily="18" charset="0"/>
              </a:rPr>
              <a:t>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Чувашский государственный университет</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Раритетная лаборатория физики</a:t>
            </a:r>
            <a:br>
              <a:rPr lang="ru-RU" altLang="ru-RU" sz="3200" dirty="0" smtClean="0">
                <a:latin typeface="Times New Roman" panose="02020603050405020304" pitchFamily="18" charset="0"/>
                <a:cs typeface="Times New Roman" panose="02020603050405020304" pitchFamily="18" charset="0"/>
              </a:rPr>
            </a:br>
            <a:r>
              <a:rPr lang="en-US" altLang="ru-RU" sz="3200" dirty="0" smtClean="0">
                <a:latin typeface="Times New Roman" panose="02020603050405020304" pitchFamily="18" charset="0"/>
                <a:cs typeface="Times New Roman" panose="02020603050405020304" pitchFamily="18" charset="0"/>
              </a:rPr>
              <a:t>raritet.chuvsu.ru</a:t>
            </a: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Лекция 35</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Дифракция  света (СПО)</a:t>
            </a: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Лекцию подготовил</a:t>
            </a:r>
            <a:r>
              <a:rPr lang="ru-RU" altLang="ru-RU" sz="3200" dirty="0" smtClean="0">
                <a:solidFill>
                  <a:srgbClr val="7F7F7F"/>
                </a:solidFill>
                <a:latin typeface="Times New Roman" panose="02020603050405020304" pitchFamily="18" charset="0"/>
                <a:cs typeface="Times New Roman" panose="02020603050405020304" pitchFamily="18" charset="0"/>
              </a:rPr>
              <a:t/>
            </a:r>
            <a:br>
              <a:rPr lang="ru-RU" altLang="ru-RU" sz="3200" dirty="0" smtClean="0">
                <a:solidFill>
                  <a:srgbClr val="7F7F7F"/>
                </a:solidFill>
                <a:latin typeface="Times New Roman" panose="02020603050405020304" pitchFamily="18" charset="0"/>
                <a:cs typeface="Times New Roman" panose="02020603050405020304" pitchFamily="18" charset="0"/>
              </a:rPr>
            </a:br>
            <a:r>
              <a:rPr lang="ru-RU" altLang="ru-RU" sz="3200" dirty="0" smtClean="0">
                <a:solidFill>
                  <a:srgbClr val="7F7F7F"/>
                </a:solidFill>
                <a:latin typeface="Times New Roman" panose="02020603050405020304" pitchFamily="18" charset="0"/>
                <a:cs typeface="Times New Roman" panose="02020603050405020304" pitchFamily="18" charset="0"/>
              </a:rPr>
              <a:t>          	</a:t>
            </a:r>
            <a:r>
              <a:rPr lang="ru-RU" altLang="ru-RU" sz="3200" dirty="0" smtClean="0">
                <a:latin typeface="Times New Roman" panose="02020603050405020304" pitchFamily="18" charset="0"/>
                <a:cs typeface="Times New Roman" panose="02020603050405020304" pitchFamily="18" charset="0"/>
              </a:rPr>
              <a:t>доцент кафедры общей физики</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Сорокин Геннадий Михайлович</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2024 год</a:t>
            </a:r>
          </a:p>
        </p:txBody>
      </p:sp>
      <p:sp>
        <p:nvSpPr>
          <p:cNvPr id="2051" name="Прямоугольник 2"/>
          <p:cNvSpPr>
            <a:spLocks noChangeArrowheads="1"/>
          </p:cNvSpPr>
          <p:nvPr/>
        </p:nvSpPr>
        <p:spPr bwMode="auto">
          <a:xfrm>
            <a:off x="755650" y="1484313"/>
            <a:ext cx="77041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a:solidFill>
                  <a:srgbClr val="002060"/>
                </a:solidFill>
                <a:latin typeface="Times New Roman" panose="02020603050405020304" pitchFamily="18" charset="0"/>
                <a:cs typeface="Times New Roman" panose="02020603050405020304" pitchFamily="18" charset="0"/>
              </a:rPr>
              <a:t>	</a:t>
            </a:r>
            <a:endParaRPr lang="ru-RU" altLang="ru-RU">
              <a:latin typeface="Arial" panose="020B0604020202020204"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6516216" y="1196752"/>
            <a:ext cx="2325197" cy="2001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При </a:t>
            </a:r>
            <a:r>
              <a:rPr lang="ru-RU" sz="2400" dirty="0" smtClean="0">
                <a:latin typeface="Times New Roman" pitchFamily="18" charset="0"/>
                <a:ea typeface="Times New Roman" pitchFamily="18" charset="0"/>
                <a:cs typeface="Arial" charset="0"/>
              </a:rPr>
              <a:t>этом по Френелю следует учитывать только те элементы волновой поверхности </a:t>
            </a:r>
            <a:r>
              <a:rPr lang="en-US" sz="2400" i="1" dirty="0" smtClean="0">
                <a:latin typeface="Times New Roman" pitchFamily="18" charset="0"/>
                <a:ea typeface="Times New Roman" pitchFamily="18" charset="0"/>
                <a:cs typeface="Arial" charset="0"/>
              </a:rPr>
              <a:t>S</a:t>
            </a:r>
            <a:r>
              <a:rPr lang="ru-RU" sz="2400" dirty="0" smtClean="0">
                <a:latin typeface="Times New Roman" pitchFamily="18" charset="0"/>
                <a:ea typeface="Times New Roman" pitchFamily="18" charset="0"/>
                <a:cs typeface="Arial" charset="0"/>
              </a:rPr>
              <a:t>, которые не загораживаются каким-либо препятствием</a:t>
            </a:r>
            <a:r>
              <a:rPr lang="ru-RU" sz="2400" dirty="0" smtClean="0">
                <a:latin typeface="Times New Roman" pitchFamily="18" charset="0"/>
                <a:ea typeface="Times New Roman" pitchFamily="18" charset="0"/>
                <a:cs typeface="Arial" charset="0"/>
              </a:rPr>
              <a:t>. </a:t>
            </a:r>
            <a:r>
              <a:rPr lang="ru-RU" sz="2400" dirty="0" smtClean="0">
                <a:latin typeface="Times New Roman" pitchFamily="18" charset="0"/>
                <a:ea typeface="Times New Roman" pitchFamily="18" charset="0"/>
                <a:cs typeface="Arial" charset="0"/>
              </a:rPr>
              <a:t>При этом по Френелю следует учитывать только те элементы волновой поверхности </a:t>
            </a:r>
            <a:r>
              <a:rPr lang="en-US" sz="2400" i="1" dirty="0" smtClean="0">
                <a:latin typeface="Times New Roman" pitchFamily="18" charset="0"/>
                <a:ea typeface="Times New Roman" pitchFamily="18" charset="0"/>
                <a:cs typeface="Arial" charset="0"/>
              </a:rPr>
              <a:t>S</a:t>
            </a:r>
            <a:r>
              <a:rPr lang="ru-RU" sz="2400" dirty="0" smtClean="0">
                <a:latin typeface="Times New Roman" pitchFamily="18" charset="0"/>
                <a:ea typeface="Times New Roman" pitchFamily="18" charset="0"/>
                <a:cs typeface="Arial" charset="0"/>
              </a:rPr>
              <a:t>, которые не загораживаются каким-либо препятствием. </a:t>
            </a:r>
            <a:endParaRPr lang="ru-RU" sz="2400" dirty="0"/>
          </a:p>
        </p:txBody>
      </p:sp>
      <p:sp>
        <p:nvSpPr>
          <p:cNvPr id="4" name="Прямоугольник 3"/>
          <p:cNvSpPr/>
          <p:nvPr/>
        </p:nvSpPr>
        <p:spPr>
          <a:xfrm>
            <a:off x="467544" y="2274838"/>
            <a:ext cx="8064896" cy="2677656"/>
          </a:xfrm>
          <a:prstGeom prst="rect">
            <a:avLst/>
          </a:prstGeom>
        </p:spPr>
        <p:txBody>
          <a:bodyPr wrap="square">
            <a:spAutoFit/>
          </a:bodyPr>
          <a:lstStyle/>
          <a:p>
            <a:pPr algn="just"/>
            <a:endParaRPr lang="ru-RU" sz="2400" dirty="0" smtClean="0">
              <a:solidFill>
                <a:srgbClr val="000000"/>
              </a:solidFill>
              <a:latin typeface="Times New Roman" pitchFamily="18" charset="0"/>
              <a:ea typeface="Times New Roman" pitchFamily="18" charset="0"/>
              <a:cs typeface="Arial" charset="0"/>
            </a:endParaRPr>
          </a:p>
          <a:p>
            <a:pPr algn="just"/>
            <a:r>
              <a:rPr lang="ru-RU" sz="2400" dirty="0" smtClean="0">
                <a:solidFill>
                  <a:srgbClr val="000000"/>
                </a:solidFill>
                <a:latin typeface="Times New Roman" pitchFamily="18" charset="0"/>
                <a:ea typeface="Times New Roman" pitchFamily="18" charset="0"/>
                <a:cs typeface="Arial" charset="0"/>
              </a:rPr>
              <a:t>Для </a:t>
            </a:r>
            <a:r>
              <a:rPr lang="ru-RU" sz="2400" dirty="0" smtClean="0">
                <a:solidFill>
                  <a:srgbClr val="000000"/>
                </a:solidFill>
                <a:latin typeface="Times New Roman" pitchFamily="18" charset="0"/>
                <a:ea typeface="Times New Roman" pitchFamily="18" charset="0"/>
                <a:cs typeface="Arial" charset="0"/>
              </a:rPr>
              <a:t>того, чтобы определить результат суперпозиции когерентных вторичных волн в некоторой точке </a:t>
            </a:r>
            <a:r>
              <a:rPr lang="ru-RU" sz="2400" i="1" dirty="0" smtClean="0">
                <a:solidFill>
                  <a:srgbClr val="000000"/>
                </a:solidFill>
                <a:latin typeface="Times New Roman" pitchFamily="18" charset="0"/>
                <a:ea typeface="Times New Roman" pitchFamily="18" charset="0"/>
                <a:cs typeface="Arial" charset="0"/>
              </a:rPr>
              <a:t>Р</a:t>
            </a:r>
            <a:r>
              <a:rPr lang="ru-RU" sz="2400" dirty="0" smtClean="0">
                <a:solidFill>
                  <a:srgbClr val="000000"/>
                </a:solidFill>
                <a:latin typeface="Times New Roman" pitchFamily="18" charset="0"/>
                <a:ea typeface="Times New Roman" pitchFamily="18" charset="0"/>
                <a:cs typeface="Arial" charset="0"/>
              </a:rPr>
              <a:t>, нужно вначале определить колебания, вызываемые в этой точке отдельными вторичными волнами, приходящими от всех элементов </a:t>
            </a:r>
            <a:r>
              <a:rPr lang="en-US" sz="2400" i="1" dirty="0" err="1" smtClean="0">
                <a:solidFill>
                  <a:srgbClr val="000000"/>
                </a:solidFill>
                <a:latin typeface="Times New Roman" pitchFamily="18" charset="0"/>
                <a:ea typeface="Times New Roman" pitchFamily="18" charset="0"/>
                <a:cs typeface="Arial" charset="0"/>
              </a:rPr>
              <a:t>dS</a:t>
            </a:r>
            <a:r>
              <a:rPr lang="ru-RU" sz="2400" dirty="0" smtClean="0">
                <a:solidFill>
                  <a:srgbClr val="000000"/>
                </a:solidFill>
                <a:latin typeface="Times New Roman" pitchFamily="18" charset="0"/>
                <a:ea typeface="Times New Roman" pitchFamily="18" charset="0"/>
                <a:cs typeface="Arial" charset="0"/>
              </a:rPr>
              <a:t> </a:t>
            </a:r>
            <a:r>
              <a:rPr lang="ru-RU" sz="2400" dirty="0" smtClean="0">
                <a:latin typeface="Times New Roman" pitchFamily="18" charset="0"/>
                <a:ea typeface="Times New Roman" pitchFamily="18" charset="0"/>
                <a:cs typeface="Arial" charset="0"/>
              </a:rPr>
              <a:t>поверхности </a:t>
            </a:r>
            <a:r>
              <a:rPr lang="en-US" sz="2400" i="1" dirty="0" smtClean="0">
                <a:latin typeface="Times New Roman" pitchFamily="18" charset="0"/>
                <a:ea typeface="Times New Roman" pitchFamily="18" charset="0"/>
                <a:cs typeface="Arial" charset="0"/>
              </a:rPr>
              <a:t>S</a:t>
            </a:r>
            <a:r>
              <a:rPr lang="ru-RU" sz="2400" dirty="0" smtClean="0">
                <a:latin typeface="Times New Roman" pitchFamily="18" charset="0"/>
                <a:ea typeface="Times New Roman" pitchFamily="18" charset="0"/>
                <a:cs typeface="Arial" charset="0"/>
              </a:rPr>
              <a:t>, а затем сложить эти колебания с учетом их амплитуд и фаз. </a:t>
            </a:r>
            <a:endParaRPr lang="ru-RU" sz="2400" dirty="0"/>
          </a:p>
        </p:txBody>
      </p:sp>
      <p:pic>
        <p:nvPicPr>
          <p:cNvPr id="5" name="Рисунок 4"/>
          <p:cNvPicPr/>
          <p:nvPr/>
        </p:nvPicPr>
        <p:blipFill>
          <a:blip r:embed="rId2" cstate="print"/>
          <a:srcRect/>
          <a:stretch>
            <a:fillRect/>
          </a:stretch>
        </p:blipFill>
        <p:spPr bwMode="auto">
          <a:xfrm>
            <a:off x="3059832" y="0"/>
            <a:ext cx="2736304" cy="254357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913" y="866775"/>
            <a:ext cx="6762750" cy="270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539750" y="3573463"/>
            <a:ext cx="803275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dirty="0">
                <a:latin typeface="Times New Roman" panose="02020603050405020304" pitchFamily="18" charset="0"/>
                <a:ea typeface="Times New Roman" panose="02020603050405020304" pitchFamily="18" charset="0"/>
                <a:cs typeface="Arial" panose="020B0604020202020204" pitchFamily="34" charset="0"/>
              </a:rPr>
              <a:t>	</a:t>
            </a:r>
            <a:r>
              <a:rPr lang="ru-RU" sz="2400" dirty="0">
                <a:latin typeface="Times New Roman" panose="02020603050405020304" pitchFamily="18" charset="0"/>
                <a:ea typeface="Times New Roman" panose="02020603050405020304" pitchFamily="18" charset="0"/>
                <a:cs typeface="Arial" panose="020B0604020202020204" pitchFamily="34" charset="0"/>
              </a:rPr>
              <a:t>Определим в произвольной точке </a:t>
            </a:r>
            <a:r>
              <a:rPr lang="ru-RU" sz="2400" i="1" dirty="0">
                <a:latin typeface="Times New Roman" panose="02020603050405020304" pitchFamily="18" charset="0"/>
                <a:ea typeface="Times New Roman" panose="02020603050405020304" pitchFamily="18" charset="0"/>
                <a:cs typeface="Arial" panose="020B0604020202020204" pitchFamily="34" charset="0"/>
              </a:rPr>
              <a:t>Р</a:t>
            </a:r>
            <a:r>
              <a:rPr lang="ru-RU" sz="2400" dirty="0">
                <a:latin typeface="Times New Roman" panose="02020603050405020304" pitchFamily="18" charset="0"/>
                <a:ea typeface="Times New Roman" panose="02020603050405020304" pitchFamily="18" charset="0"/>
                <a:cs typeface="Arial" panose="020B0604020202020204" pitchFamily="34" charset="0"/>
              </a:rPr>
              <a:t> амплитуду световой волны, распространяющейся в однородной среде из точечного источника света </a:t>
            </a:r>
            <a:r>
              <a:rPr lang="en-US" sz="2400" i="1" dirty="0">
                <a:latin typeface="Times New Roman" panose="02020603050405020304" pitchFamily="18" charset="0"/>
                <a:ea typeface="Times New Roman" panose="02020603050405020304" pitchFamily="18" charset="0"/>
                <a:cs typeface="Arial" panose="020B0604020202020204" pitchFamily="34" charset="0"/>
              </a:rPr>
              <a:t>S</a:t>
            </a:r>
            <a:r>
              <a:rPr lang="ru-RU" sz="2400" dirty="0">
                <a:latin typeface="Times New Roman" panose="02020603050405020304" pitchFamily="18" charset="0"/>
                <a:ea typeface="Times New Roman" panose="02020603050405020304" pitchFamily="18" charset="0"/>
                <a:cs typeface="Arial" panose="020B0604020202020204" pitchFamily="34" charset="0"/>
              </a:rPr>
              <a:t>. </a:t>
            </a:r>
            <a:endParaRPr lang="ru-RU" sz="2400" dirty="0">
              <a:ea typeface="Times New Roman" panose="02020603050405020304" pitchFamily="18" charset="0"/>
              <a:cs typeface="Arial" panose="020B0604020202020204" pitchFamily="34" charset="0"/>
            </a:endParaRPr>
          </a:p>
        </p:txBody>
      </p:sp>
      <p:sp>
        <p:nvSpPr>
          <p:cNvPr id="7" name="Прямоугольник 6"/>
          <p:cNvSpPr>
            <a:spLocks noChangeArrowheads="1"/>
          </p:cNvSpPr>
          <p:nvPr/>
        </p:nvSpPr>
        <p:spPr bwMode="auto">
          <a:xfrm>
            <a:off x="539750" y="4868863"/>
            <a:ext cx="8099425" cy="1332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Calibri" panose="020F0502020204030204" pitchFamily="34" charset="0"/>
              <a:buAutoNum type="arabicPeriod"/>
            </a:pPr>
            <a:r>
              <a:rPr lang="ru-RU"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Заменим действие источника света </a:t>
            </a:r>
            <a:r>
              <a:rPr lang="en-US" sz="2400" i="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a:t>
            </a:r>
            <a:r>
              <a:rPr lang="ru-RU"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действием «фиктивных» источников, расположенных на волновой поверхности </a:t>
            </a:r>
            <a:r>
              <a:rPr lang="ru-RU" sz="2400" dirty="0">
                <a:latin typeface="Times New Roman" panose="02020603050405020304" pitchFamily="18" charset="0"/>
                <a:ea typeface="Times New Roman" panose="02020603050405020304" pitchFamily="18" charset="0"/>
                <a:cs typeface="Arial" panose="020B0604020202020204" pitchFamily="34" charset="0"/>
              </a:rPr>
              <a:t>Ф</a:t>
            </a:r>
            <a:r>
              <a:rPr lang="ru-RU"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p:txBody>
      </p:sp>
      <p:sp>
        <p:nvSpPr>
          <p:cNvPr id="6" name="Прямоугольник 5"/>
          <p:cNvSpPr/>
          <p:nvPr/>
        </p:nvSpPr>
        <p:spPr>
          <a:xfrm>
            <a:off x="1115616" y="188640"/>
            <a:ext cx="6840760" cy="523220"/>
          </a:xfrm>
          <a:prstGeom prst="rect">
            <a:avLst/>
          </a:prstGeom>
        </p:spPr>
        <p:txBody>
          <a:bodyPr wrap="square">
            <a:spAutoFit/>
          </a:bodyPr>
          <a:lstStyle/>
          <a:p>
            <a:pPr algn="ctr"/>
            <a:r>
              <a:rPr lang="ru-RU" sz="2800" dirty="0" smtClean="0">
                <a:solidFill>
                  <a:srgbClr val="FF0000"/>
                </a:solidFill>
                <a:latin typeface="Times New Roman" pitchFamily="18" charset="0"/>
                <a:cs typeface="Times New Roman" pitchFamily="18" charset="0"/>
              </a:rPr>
              <a:t>Метод зон Френеля</a:t>
            </a:r>
            <a:endParaRPr lang="ru-RU"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214313" y="260350"/>
            <a:ext cx="8534400" cy="157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 typeface="Calibri" panose="020F0502020204030204" pitchFamily="34" charset="0"/>
              <a:buAutoNum type="arabicPeriod" startAt="2"/>
            </a:pPr>
            <a:r>
              <a:rPr lang="ru-RU" sz="2800" dirty="0">
                <a:latin typeface="Times New Roman" panose="02020603050405020304" pitchFamily="18" charset="0"/>
                <a:ea typeface="Times New Roman" panose="02020603050405020304" pitchFamily="18" charset="0"/>
                <a:cs typeface="Arial" panose="020B0604020202020204" pitchFamily="34" charset="0"/>
              </a:rPr>
              <a:t>Разобьем волновую поверхность Ф на </a:t>
            </a:r>
            <a:r>
              <a:rPr lang="en-US" sz="2800" i="1" dirty="0">
                <a:latin typeface="Times New Roman" panose="02020603050405020304" pitchFamily="18" charset="0"/>
                <a:ea typeface="Times New Roman" panose="02020603050405020304" pitchFamily="18" charset="0"/>
                <a:cs typeface="Arial" panose="020B0604020202020204" pitchFamily="34" charset="0"/>
              </a:rPr>
              <a:t>m</a:t>
            </a:r>
            <a:r>
              <a:rPr lang="en-US" sz="2800" dirty="0">
                <a:latin typeface="Times New Roman" panose="02020603050405020304" pitchFamily="18" charset="0"/>
                <a:ea typeface="Times New Roman" panose="02020603050405020304" pitchFamily="18" charset="0"/>
                <a:cs typeface="Arial" panose="020B0604020202020204" pitchFamily="34" charset="0"/>
              </a:rPr>
              <a:t> </a:t>
            </a:r>
            <a:r>
              <a:rPr lang="ru-RU" sz="2800" dirty="0">
                <a:latin typeface="Times New Roman" panose="02020603050405020304" pitchFamily="18" charset="0"/>
                <a:ea typeface="Times New Roman" panose="02020603050405020304" pitchFamily="18" charset="0"/>
                <a:cs typeface="Arial" panose="020B0604020202020204" pitchFamily="34" charset="0"/>
              </a:rPr>
              <a:t>кольцевых зон такого размера, чтобы расстояния от краев зоны до точки </a:t>
            </a:r>
            <a:r>
              <a:rPr lang="ru-RU" sz="2800" i="1" dirty="0">
                <a:latin typeface="Times New Roman" panose="02020603050405020304" pitchFamily="18" charset="0"/>
                <a:ea typeface="Times New Roman" panose="02020603050405020304" pitchFamily="18" charset="0"/>
                <a:cs typeface="Arial" panose="020B0604020202020204" pitchFamily="34" charset="0"/>
              </a:rPr>
              <a:t>Р</a:t>
            </a:r>
            <a:r>
              <a:rPr lang="ru-RU" sz="2800" dirty="0">
                <a:latin typeface="Times New Roman" panose="02020603050405020304" pitchFamily="18" charset="0"/>
                <a:ea typeface="Times New Roman" panose="02020603050405020304" pitchFamily="18" charset="0"/>
                <a:cs typeface="Arial" panose="020B0604020202020204" pitchFamily="34" charset="0"/>
              </a:rPr>
              <a:t> отличались на      . </a:t>
            </a:r>
          </a:p>
        </p:txBody>
      </p:sp>
      <p:sp>
        <p:nvSpPr>
          <p:cNvPr id="8" name="Прямоугольник 7"/>
          <p:cNvSpPr>
            <a:spLocks noChangeArrowheads="1"/>
          </p:cNvSpPr>
          <p:nvPr/>
        </p:nvSpPr>
        <p:spPr bwMode="auto">
          <a:xfrm>
            <a:off x="684213" y="1844675"/>
            <a:ext cx="6332537" cy="207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Если смотреть на сферическую волновую поверхность Ф из точки Р, то зоны Френеля будут иметь вид таких колец. </a:t>
            </a:r>
          </a:p>
        </p:txBody>
      </p:sp>
      <p:sp>
        <p:nvSpPr>
          <p:cNvPr id="10" name="Прямоугольник 9"/>
          <p:cNvSpPr>
            <a:spLocks noChangeArrowheads="1"/>
          </p:cNvSpPr>
          <p:nvPr/>
        </p:nvSpPr>
        <p:spPr bwMode="auto">
          <a:xfrm>
            <a:off x="714375" y="3786188"/>
            <a:ext cx="6362700"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Тогда амплитуда результирующего колебания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a:t>
            </a:r>
          </a:p>
        </p:txBody>
      </p:sp>
      <p:sp>
        <p:nvSpPr>
          <p:cNvPr id="14" name="Прямоугольник 13"/>
          <p:cNvSpPr>
            <a:spLocks noChangeArrowheads="1"/>
          </p:cNvSpPr>
          <p:nvPr/>
        </p:nvSpPr>
        <p:spPr bwMode="auto">
          <a:xfrm>
            <a:off x="214313" y="4756150"/>
            <a:ext cx="871537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rabicPeriod" startAt="3"/>
            </a:pPr>
            <a:r>
              <a:rPr lang="ru-RU" altLang="ru-RU" sz="2800" dirty="0">
                <a:solidFill>
                  <a:srgbClr val="000000"/>
                </a:solidFill>
                <a:latin typeface="Times New Roman" panose="02020603050405020304" pitchFamily="18" charset="0"/>
                <a:cs typeface="Times New Roman" panose="02020603050405020304" pitchFamily="18" charset="0"/>
              </a:rPr>
              <a:t>Будем считать, что действие отдельных кольцевых зон в точке </a:t>
            </a:r>
            <a:r>
              <a:rPr lang="ru-RU" altLang="ru-RU" sz="2800" i="1" dirty="0">
                <a:solidFill>
                  <a:srgbClr val="000000"/>
                </a:solidFill>
                <a:latin typeface="Times New Roman" panose="02020603050405020304" pitchFamily="18" charset="0"/>
                <a:cs typeface="Times New Roman" panose="02020603050405020304" pitchFamily="18" charset="0"/>
              </a:rPr>
              <a:t>Р</a:t>
            </a:r>
            <a:r>
              <a:rPr lang="ru-RU" altLang="ru-RU" sz="2800" dirty="0">
                <a:solidFill>
                  <a:srgbClr val="000000"/>
                </a:solidFill>
                <a:latin typeface="Times New Roman" panose="02020603050405020304" pitchFamily="18" charset="0"/>
                <a:cs typeface="Times New Roman" panose="02020603050405020304" pitchFamily="18" charset="0"/>
              </a:rPr>
              <a:t> тем меньше, чем больше угол     между нормалью к поверхности зоны и направлением на точку </a:t>
            </a:r>
            <a:r>
              <a:rPr lang="ru-RU" altLang="ru-RU" sz="2800" i="1" dirty="0">
                <a:solidFill>
                  <a:srgbClr val="000000"/>
                </a:solidFill>
                <a:latin typeface="Times New Roman" panose="02020603050405020304" pitchFamily="18" charset="0"/>
                <a:cs typeface="Times New Roman" panose="02020603050405020304" pitchFamily="18" charset="0"/>
              </a:rPr>
              <a:t>Р</a:t>
            </a:r>
            <a:r>
              <a:rPr lang="ru-RU" altLang="ru-RU" sz="2800" dirty="0">
                <a:solidFill>
                  <a:srgbClr val="000000"/>
                </a:solidFill>
                <a:latin typeface="Times New Roman" panose="02020603050405020304" pitchFamily="18" charset="0"/>
                <a:cs typeface="Times New Roman" panose="02020603050405020304" pitchFamily="18" charset="0"/>
              </a:rPr>
              <a:t>. </a:t>
            </a:r>
          </a:p>
        </p:txBody>
      </p:sp>
      <p:graphicFrame>
        <p:nvGraphicFramePr>
          <p:cNvPr id="1055" name="Object 46"/>
          <p:cNvGraphicFramePr>
            <a:graphicFrameLocks noChangeAspect="1"/>
          </p:cNvGraphicFramePr>
          <p:nvPr/>
        </p:nvGraphicFramePr>
        <p:xfrm>
          <a:off x="5643563" y="1214438"/>
          <a:ext cx="279400" cy="825500"/>
        </p:xfrm>
        <a:graphic>
          <a:graphicData uri="http://schemas.openxmlformats.org/presentationml/2006/ole">
            <p:oleObj spid="_x0000_s11454" name="Equation" r:id="rId3" imgW="279400" imgH="825500" progId="">
              <p:embed/>
            </p:oleObj>
          </a:graphicData>
        </a:graphic>
      </p:graphicFrame>
      <p:graphicFrame>
        <p:nvGraphicFramePr>
          <p:cNvPr id="1056" name="Object 47"/>
          <p:cNvGraphicFramePr>
            <a:graphicFrameLocks noChangeAspect="1"/>
          </p:cNvGraphicFramePr>
          <p:nvPr/>
        </p:nvGraphicFramePr>
        <p:xfrm>
          <a:off x="4000500" y="4357688"/>
          <a:ext cx="4305300" cy="431800"/>
        </p:xfrm>
        <a:graphic>
          <a:graphicData uri="http://schemas.openxmlformats.org/presentationml/2006/ole">
            <p:oleObj spid="_x0000_s11455" name="Equation" r:id="rId4" imgW="4305300" imgH="431800" progId="">
              <p:embed/>
            </p:oleObj>
          </a:graphicData>
        </a:graphic>
      </p:graphicFrame>
      <p:graphicFrame>
        <p:nvGraphicFramePr>
          <p:cNvPr id="1057" name="Object 48"/>
          <p:cNvGraphicFramePr>
            <a:graphicFrameLocks noChangeAspect="1"/>
          </p:cNvGraphicFramePr>
          <p:nvPr/>
        </p:nvGraphicFramePr>
        <p:xfrm>
          <a:off x="7429500" y="5357813"/>
          <a:ext cx="228600" cy="241300"/>
        </p:xfrm>
        <a:graphic>
          <a:graphicData uri="http://schemas.openxmlformats.org/presentationml/2006/ole">
            <p:oleObj spid="_x0000_s11456" name="Equation" r:id="rId5" imgW="228600" imgH="241300" progId="">
              <p:embed/>
            </p:oleObj>
          </a:graphicData>
        </a:graphic>
      </p:graphicFrame>
      <p:pic>
        <p:nvPicPr>
          <p:cNvPr id="1058" name="Picture 3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00875" y="2286000"/>
            <a:ext cx="1868488" cy="189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55"/>
                                        </p:tgtEl>
                                        <p:attrNameLst>
                                          <p:attrName>style.visibility</p:attrName>
                                        </p:attrNameLst>
                                      </p:cBhvr>
                                      <p:to>
                                        <p:strVal val="visible"/>
                                      </p:to>
                                    </p:set>
                                    <p:animEffect transition="in" filter="fade">
                                      <p:cBhvr>
                                        <p:cTn id="10" dur="500"/>
                                        <p:tgtEl>
                                          <p:spTgt spid="10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58"/>
                                        </p:tgtEl>
                                        <p:attrNameLst>
                                          <p:attrName>style.visibility</p:attrName>
                                        </p:attrNameLst>
                                      </p:cBhvr>
                                      <p:to>
                                        <p:strVal val="visible"/>
                                      </p:to>
                                    </p:set>
                                    <p:animEffect transition="in" filter="fade">
                                      <p:cBhvr>
                                        <p:cTn id="20" dur="500"/>
                                        <p:tgtEl>
                                          <p:spTgt spid="10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056"/>
                                        </p:tgtEl>
                                        <p:attrNameLst>
                                          <p:attrName>style.visibility</p:attrName>
                                        </p:attrNameLst>
                                      </p:cBhvr>
                                      <p:to>
                                        <p:strVal val="visible"/>
                                      </p:to>
                                    </p:set>
                                    <p:animEffect transition="in" filter="fade">
                                      <p:cBhvr>
                                        <p:cTn id="28" dur="500"/>
                                        <p:tgtEl>
                                          <p:spTgt spid="10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057"/>
                                        </p:tgtEl>
                                        <p:attrNameLst>
                                          <p:attrName>style.visibility</p:attrName>
                                        </p:attrNameLst>
                                      </p:cBhvr>
                                      <p:to>
                                        <p:strVal val="visible"/>
                                      </p:to>
                                    </p:set>
                                    <p:animEffect transition="in" filter="wipe(down)">
                                      <p:cBhvr>
                                        <p:cTn id="36" dur="500"/>
                                        <p:tgtEl>
                                          <p:spTgt spid="1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8313" y="244475"/>
            <a:ext cx="82804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Calibri" panose="020F0502020204030204" pitchFamily="34" charset="0"/>
              <a:buAutoNum type="arabicPeriod" startAt="4"/>
            </a:pPr>
            <a:r>
              <a:rPr lang="ru-RU" altLang="ru-RU" sz="2800">
                <a:solidFill>
                  <a:srgbClr val="000000"/>
                </a:solidFill>
                <a:latin typeface="Times New Roman" panose="02020603050405020304" pitchFamily="18" charset="0"/>
                <a:cs typeface="Times New Roman" panose="02020603050405020304" pitchFamily="18" charset="0"/>
              </a:rPr>
              <a:t>Учтем, что интенсивность волн также уменьшается с ростом </a:t>
            </a:r>
            <a:r>
              <a:rPr lang="en-US" altLang="ru-RU" sz="2800" i="1">
                <a:solidFill>
                  <a:srgbClr val="000000"/>
                </a:solidFill>
                <a:latin typeface="Times New Roman" panose="02020603050405020304" pitchFamily="18" charset="0"/>
                <a:cs typeface="Times New Roman" panose="02020603050405020304" pitchFamily="18" charset="0"/>
              </a:rPr>
              <a:t>m </a:t>
            </a:r>
            <a:r>
              <a:rPr lang="ru-RU" altLang="ru-RU" sz="2800">
                <a:solidFill>
                  <a:srgbClr val="000000"/>
                </a:solidFill>
                <a:latin typeface="Times New Roman" panose="02020603050405020304" pitchFamily="18" charset="0"/>
                <a:cs typeface="Times New Roman" panose="02020603050405020304" pitchFamily="18" charset="0"/>
              </a:rPr>
              <a:t>вследствие увеличения расстояния от зоны до точки </a:t>
            </a:r>
            <a:r>
              <a:rPr lang="ru-RU" altLang="ru-RU" sz="2800" i="1">
                <a:solidFill>
                  <a:srgbClr val="000000"/>
                </a:solidFill>
                <a:latin typeface="Times New Roman" panose="02020603050405020304" pitchFamily="18" charset="0"/>
                <a:cs typeface="Times New Roman" panose="02020603050405020304" pitchFamily="18" charset="0"/>
              </a:rPr>
              <a:t>Р</a:t>
            </a:r>
            <a:r>
              <a:rPr lang="ru-RU" altLang="ru-RU" sz="2800">
                <a:solidFill>
                  <a:srgbClr val="000000"/>
                </a:solidFill>
                <a:latin typeface="Times New Roman" panose="02020603050405020304" pitchFamily="18" charset="0"/>
                <a:cs typeface="Times New Roman" panose="02020603050405020304" pitchFamily="18" charset="0"/>
              </a:rPr>
              <a:t>.</a:t>
            </a:r>
            <a:endParaRPr lang="ru-RU" altLang="ru-RU" sz="2800">
              <a:latin typeface="Times New Roman" panose="02020603050405020304" pitchFamily="18" charset="0"/>
              <a:cs typeface="Times New Roman" panose="02020603050405020304" pitchFamily="18" charset="0"/>
            </a:endParaRPr>
          </a:p>
          <a:p>
            <a:pPr>
              <a:spcBef>
                <a:spcPct val="0"/>
              </a:spcBef>
              <a:buFontTx/>
              <a:buNone/>
            </a:pPr>
            <a:r>
              <a:rPr lang="ru-RU" altLang="ru-RU" sz="2800">
                <a:solidFill>
                  <a:srgbClr val="000000"/>
                </a:solidFill>
                <a:latin typeface="Times New Roman" panose="02020603050405020304" pitchFamily="18" charset="0"/>
                <a:cs typeface="Times New Roman" panose="02020603050405020304" pitchFamily="18" charset="0"/>
              </a:rPr>
              <a:t>      Тогда:</a:t>
            </a:r>
          </a:p>
        </p:txBody>
      </p:sp>
      <p:graphicFrame>
        <p:nvGraphicFramePr>
          <p:cNvPr id="6" name="Object 49"/>
          <p:cNvGraphicFramePr>
            <a:graphicFrameLocks noChangeAspect="1"/>
          </p:cNvGraphicFramePr>
          <p:nvPr/>
        </p:nvGraphicFramePr>
        <p:xfrm>
          <a:off x="2460625" y="1628775"/>
          <a:ext cx="3048000" cy="428625"/>
        </p:xfrm>
        <a:graphic>
          <a:graphicData uri="http://schemas.openxmlformats.org/presentationml/2006/ole">
            <p:oleObj spid="_x0000_s12417" name="Equation" r:id="rId3" imgW="3048000" imgH="431800" progId="">
              <p:embed/>
            </p:oleObj>
          </a:graphicData>
        </a:graphic>
      </p:graphicFrame>
      <p:sp>
        <p:nvSpPr>
          <p:cNvPr id="12" name="Прямоугольник 11"/>
          <p:cNvSpPr>
            <a:spLocks noChangeArrowheads="1"/>
          </p:cNvSpPr>
          <p:nvPr/>
        </p:nvSpPr>
        <p:spPr bwMode="auto">
          <a:xfrm>
            <a:off x="571500" y="3214688"/>
            <a:ext cx="7888288"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Следовательно, действие (амплитуда) в точке Р, вызванное всем волновым фронтом Ф, равно половине амплитуды, создаваемой одной первой зоной, а распространение света от </a:t>
            </a:r>
            <a:r>
              <a:rPr lang="en-US" sz="2800" i="1">
                <a:latin typeface="Times New Roman" panose="02020603050405020304" pitchFamily="18" charset="0"/>
                <a:ea typeface="Times New Roman" panose="02020603050405020304" pitchFamily="18" charset="0"/>
                <a:cs typeface="Arial" panose="020B0604020202020204" pitchFamily="34" charset="0"/>
              </a:rPr>
              <a:t>S</a:t>
            </a:r>
            <a:r>
              <a:rPr lang="ru-RU" sz="2800">
                <a:latin typeface="Times New Roman" panose="02020603050405020304" pitchFamily="18" charset="0"/>
                <a:ea typeface="Times New Roman" panose="02020603050405020304" pitchFamily="18" charset="0"/>
                <a:cs typeface="Arial" panose="020B0604020202020204" pitchFamily="34" charset="0"/>
              </a:rPr>
              <a:t> к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происходит внутри очень узкого канала вдоль линии </a:t>
            </a:r>
            <a:r>
              <a:rPr lang="en-US" sz="2800" i="1">
                <a:latin typeface="Times New Roman" panose="02020603050405020304" pitchFamily="18" charset="0"/>
                <a:ea typeface="Times New Roman" panose="02020603050405020304" pitchFamily="18" charset="0"/>
                <a:cs typeface="Arial" panose="020B0604020202020204" pitchFamily="34" charset="0"/>
              </a:rPr>
              <a:t>S</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т.е. прямолинейно. </a:t>
            </a:r>
            <a:endParaRPr lang="ru-RU" sz="2800">
              <a:ea typeface="Times New Roman" panose="02020603050405020304" pitchFamily="18" charset="0"/>
              <a:cs typeface="Arial" panose="020B0604020202020204" pitchFamily="34" charset="0"/>
            </a:endParaRPr>
          </a:p>
        </p:txBody>
      </p:sp>
      <p:graphicFrame>
        <p:nvGraphicFramePr>
          <p:cNvPr id="2084" name="Object 51"/>
          <p:cNvGraphicFramePr>
            <a:graphicFrameLocks noChangeAspect="1"/>
          </p:cNvGraphicFramePr>
          <p:nvPr/>
        </p:nvGraphicFramePr>
        <p:xfrm>
          <a:off x="5867400" y="1412875"/>
          <a:ext cx="2514600" cy="825500"/>
        </p:xfrm>
        <a:graphic>
          <a:graphicData uri="http://schemas.openxmlformats.org/presentationml/2006/ole">
            <p:oleObj spid="_x0000_s12418" name="Equation" r:id="rId4" imgW="2514600" imgH="825500" progId="">
              <p:embed/>
            </p:oleObj>
          </a:graphicData>
        </a:graphic>
      </p:graphicFrame>
      <p:sp>
        <p:nvSpPr>
          <p:cNvPr id="12294" name="Rectangle 8"/>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12295" name="Rectangle 11"/>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latin typeface="Arial" panose="020B0604020202020204" pitchFamily="34" charset="0"/>
            </a:endParaRPr>
          </a:p>
        </p:txBody>
      </p:sp>
      <p:pic>
        <p:nvPicPr>
          <p:cNvPr id="12296"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50825" y="2349500"/>
            <a:ext cx="8678863"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208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1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z="2800" smtClean="0">
                <a:latin typeface="Times New Roman" panose="02020603050405020304" pitchFamily="18" charset="0"/>
                <a:cs typeface="Times New Roman" panose="02020603050405020304" pitchFamily="18" charset="0"/>
              </a:rPr>
              <a:t/>
            </a:r>
            <a:br>
              <a:rPr lang="ru-RU" sz="2800" smtClean="0">
                <a:latin typeface="Times New Roman" panose="02020603050405020304" pitchFamily="18" charset="0"/>
                <a:cs typeface="Times New Roman" panose="02020603050405020304" pitchFamily="18" charset="0"/>
              </a:rPr>
            </a:br>
            <a:r>
              <a:rPr lang="ru-RU" sz="2800" smtClean="0">
                <a:solidFill>
                  <a:srgbClr val="FF0000"/>
                </a:solidFill>
                <a:latin typeface="Times New Roman" panose="02020603050405020304" pitchFamily="18" charset="0"/>
                <a:cs typeface="Times New Roman" panose="02020603050405020304" pitchFamily="18" charset="0"/>
              </a:rPr>
              <a:t>Дифракция Френеля на круглом </a:t>
            </a:r>
            <a:br>
              <a:rPr lang="ru-RU" sz="2800" smtClean="0">
                <a:solidFill>
                  <a:srgbClr val="FF0000"/>
                </a:solidFill>
                <a:latin typeface="Times New Roman" panose="02020603050405020304" pitchFamily="18" charset="0"/>
                <a:cs typeface="Times New Roman" panose="02020603050405020304" pitchFamily="18" charset="0"/>
              </a:rPr>
            </a:br>
            <a:r>
              <a:rPr lang="ru-RU" sz="2800" smtClean="0">
                <a:solidFill>
                  <a:srgbClr val="FF0000"/>
                </a:solidFill>
                <a:latin typeface="Times New Roman" panose="02020603050405020304" pitchFamily="18" charset="0"/>
                <a:cs typeface="Times New Roman" panose="02020603050405020304" pitchFamily="18" charset="0"/>
              </a:rPr>
              <a:t>отверстии </a:t>
            </a: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endParaRPr lang="ru-RU" smtClean="0"/>
          </a:p>
        </p:txBody>
      </p:sp>
      <p:pic>
        <p:nvPicPr>
          <p:cNvPr id="13315" name="Picture 2" descr="E:\! Учеба с 1 сент 21 г до дек 21 г\Лекции РЭА\7 Лек 18 окт 21 г Дифракция света\Опыт дифр на отверстии.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813" y="1273175"/>
            <a:ext cx="6557962" cy="467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E:\! Учеба с 1 сент 21 г до дек 21 г\Лекции РЭА\7 Лек 18 окт 21 г Дифракция света\Опыт дифр на отверстии.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268760"/>
            <a:ext cx="6557962" cy="467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E:\! Учеба с 1 сент 21 г до дек 21 г\Лекции РЭА\7 Лек 18 окт 21 г Дифракция света\Опыт дифр на отверстии.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813" y="1273175"/>
            <a:ext cx="6557962" cy="467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z="2800" dirty="0" smtClean="0">
                <a:solidFill>
                  <a:srgbClr val="FF0000"/>
                </a:solidFill>
                <a:latin typeface="Times New Roman" panose="02020603050405020304" pitchFamily="18" charset="0"/>
                <a:cs typeface="Times New Roman" panose="02020603050405020304" pitchFamily="18" charset="0"/>
              </a:rPr>
              <a:t>Дифракция Френеля на круглом </a:t>
            </a:r>
            <a:br>
              <a:rPr lang="ru-RU" sz="2800" dirty="0" smtClean="0">
                <a:solidFill>
                  <a:srgbClr val="FF0000"/>
                </a:solidFill>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 диске</a:t>
            </a:r>
            <a:endParaRPr lang="ru-RU" sz="2800" dirty="0" smtClean="0">
              <a:solidFill>
                <a:srgbClr val="FF0000"/>
              </a:solidFill>
            </a:endParaRPr>
          </a:p>
        </p:txBody>
      </p:sp>
      <p:pic>
        <p:nvPicPr>
          <p:cNvPr id="1843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784"/>
            <a:ext cx="6264696" cy="5007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Рисунок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1700808"/>
            <a:ext cx="4864274" cy="2805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9392"/>
            <a:ext cx="8147248" cy="1008112"/>
          </a:xfrm>
        </p:spPr>
        <p:txBody>
          <a:bodyPr/>
          <a:lstStyle/>
          <a:p>
            <a:pPr eaLnBrk="1" hangingPunct="1"/>
            <a:r>
              <a:rPr lang="ru-RU" sz="3200" dirty="0">
                <a:latin typeface="Times New Roman" panose="02020603050405020304" pitchFamily="18" charset="0"/>
                <a:cs typeface="Times New Roman" panose="02020603050405020304" pitchFamily="18" charset="0"/>
              </a:rPr>
              <a:t>2.Дифракция Фраунгофера.</a:t>
            </a:r>
          </a:p>
        </p:txBody>
      </p:sp>
      <p:sp>
        <p:nvSpPr>
          <p:cNvPr id="3" name="Прямоугольник 2"/>
          <p:cNvSpPr/>
          <p:nvPr/>
        </p:nvSpPr>
        <p:spPr>
          <a:xfrm>
            <a:off x="827584" y="908720"/>
            <a:ext cx="6624736" cy="461665"/>
          </a:xfrm>
          <a:prstGeom prst="rect">
            <a:avLst/>
          </a:prstGeom>
        </p:spPr>
        <p:txBody>
          <a:bodyPr wrap="square">
            <a:spAutoFit/>
          </a:bodyPr>
          <a:lstStyle/>
          <a:p>
            <a:r>
              <a:rPr lang="ru-RU" sz="2400" dirty="0" smtClean="0">
                <a:solidFill>
                  <a:srgbClr val="303030"/>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3779912" y="2924944"/>
            <a:ext cx="2095500" cy="2838450"/>
          </a:xfrm>
          <a:prstGeom prst="rect">
            <a:avLst/>
          </a:prstGeom>
        </p:spPr>
      </p:pic>
      <p:sp>
        <p:nvSpPr>
          <p:cNvPr id="5" name="Прямоугольник 4"/>
          <p:cNvSpPr/>
          <p:nvPr/>
        </p:nvSpPr>
        <p:spPr>
          <a:xfrm>
            <a:off x="539552" y="1052736"/>
            <a:ext cx="8208912" cy="1938992"/>
          </a:xfrm>
          <a:prstGeom prst="rect">
            <a:avLst/>
          </a:prstGeom>
        </p:spPr>
        <p:txBody>
          <a:bodyPr wrap="square">
            <a:spAutoFit/>
          </a:bodyPr>
          <a:lstStyle/>
          <a:p>
            <a:r>
              <a:rPr lang="ru-RU" sz="2000" dirty="0" smtClean="0">
                <a:solidFill>
                  <a:srgbClr val="333333"/>
                </a:solidFill>
                <a:latin typeface="Times New Roman" panose="02020603050405020304" pitchFamily="18" charset="0"/>
                <a:cs typeface="Times New Roman" panose="02020603050405020304" pitchFamily="18" charset="0"/>
              </a:rPr>
              <a:t>Немецкий </a:t>
            </a:r>
            <a:r>
              <a:rPr lang="ru-RU" sz="2000" dirty="0">
                <a:solidFill>
                  <a:srgbClr val="333333"/>
                </a:solidFill>
                <a:latin typeface="Times New Roman" panose="02020603050405020304" pitchFamily="18" charset="0"/>
                <a:cs typeface="Times New Roman" panose="02020603050405020304" pitchFamily="18" charset="0"/>
              </a:rPr>
              <a:t>физик, оптик, изобретатель</a:t>
            </a:r>
            <a:r>
              <a:rPr lang="ru-RU" sz="2000" dirty="0" smtClean="0">
                <a:solidFill>
                  <a:srgbClr val="333333"/>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Баварский мастер-стеклодув Йозеф фон Фраунгофер был талантливым экспериментатором и выдающимся ученым-теоретиком. Своими исследованиями и открытиями он заложил основу спектрального анализа, оказал значительное влияние на развитие спектроскопии и возвестил новую главу в истории астрономии.</a:t>
            </a:r>
          </a:p>
        </p:txBody>
      </p:sp>
      <p:sp>
        <p:nvSpPr>
          <p:cNvPr id="6" name="Прямоугольник 5"/>
          <p:cNvSpPr/>
          <p:nvPr/>
        </p:nvSpPr>
        <p:spPr>
          <a:xfrm>
            <a:off x="2600338" y="3244334"/>
            <a:ext cx="5500054" cy="3170099"/>
          </a:xfrm>
          <a:prstGeom prst="rect">
            <a:avLst/>
          </a:prstGeom>
        </p:spPr>
        <p:txBody>
          <a:bodyPr wrap="square">
            <a:spAutoFit/>
          </a:bodyPr>
          <a:lstStyle/>
          <a:p>
            <a:r>
              <a:rPr lang="ru-RU" dirty="0" smtClean="0">
                <a:solidFill>
                  <a:srgbClr val="303030"/>
                </a:solidFill>
                <a:latin typeface="Times New Roman" panose="02020603050405020304" pitchFamily="18" charset="0"/>
                <a:cs typeface="Times New Roman" panose="02020603050405020304" pitchFamily="18" charset="0"/>
              </a:rPr>
              <a:t>		</a:t>
            </a: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r>
              <a:rPr lang="ru-RU" sz="2000" dirty="0" smtClean="0">
                <a:solidFill>
                  <a:srgbClr val="303030"/>
                </a:solidFill>
                <a:latin typeface="Times New Roman" panose="02020603050405020304" pitchFamily="18" charset="0"/>
                <a:cs typeface="Times New Roman" panose="02020603050405020304" pitchFamily="18" charset="0"/>
              </a:rPr>
              <a:t>Й</a:t>
            </a:r>
            <a:r>
              <a:rPr lang="en-US" sz="2000" dirty="0" smtClean="0">
                <a:solidFill>
                  <a:srgbClr val="303030"/>
                </a:solidFill>
                <a:latin typeface="Times New Roman" panose="02020603050405020304" pitchFamily="18" charset="0"/>
                <a:cs typeface="Times New Roman" panose="02020603050405020304" pitchFamily="18" charset="0"/>
              </a:rPr>
              <a:t>o</a:t>
            </a:r>
            <a:r>
              <a:rPr lang="ru-RU" sz="2000" dirty="0" err="1" smtClean="0">
                <a:solidFill>
                  <a:srgbClr val="303030"/>
                </a:solidFill>
                <a:latin typeface="Times New Roman" panose="02020603050405020304" pitchFamily="18" charset="0"/>
                <a:cs typeface="Times New Roman" panose="02020603050405020304" pitchFamily="18" charset="0"/>
              </a:rPr>
              <a:t>з</a:t>
            </a:r>
            <a:r>
              <a:rPr lang="en-US" sz="2000" dirty="0" smtClean="0">
                <a:solidFill>
                  <a:srgbClr val="303030"/>
                </a:solidFill>
                <a:latin typeface="Times New Roman" panose="02020603050405020304" pitchFamily="18" charset="0"/>
                <a:cs typeface="Times New Roman" panose="02020603050405020304" pitchFamily="18" charset="0"/>
              </a:rPr>
              <a:t>e</a:t>
            </a:r>
            <a:r>
              <a:rPr lang="ru-RU" sz="2000" dirty="0" err="1" smtClean="0">
                <a:solidFill>
                  <a:srgbClr val="303030"/>
                </a:solidFill>
                <a:latin typeface="Times New Roman" panose="02020603050405020304" pitchFamily="18" charset="0"/>
                <a:cs typeface="Times New Roman" panose="02020603050405020304" pitchFamily="18" charset="0"/>
              </a:rPr>
              <a:t>ф</a:t>
            </a:r>
            <a:r>
              <a:rPr lang="ru-RU" sz="2000" dirty="0" smtClean="0">
                <a:solidFill>
                  <a:srgbClr val="303030"/>
                </a:solidFill>
                <a:latin typeface="Times New Roman" panose="02020603050405020304" pitchFamily="18" charset="0"/>
                <a:cs typeface="Times New Roman" panose="02020603050405020304" pitchFamily="18" charset="0"/>
              </a:rPr>
              <a:t> фон Ф</a:t>
            </a:r>
            <a:r>
              <a:rPr lang="en-US" sz="2000" dirty="0" smtClean="0">
                <a:solidFill>
                  <a:srgbClr val="303030"/>
                </a:solidFill>
                <a:latin typeface="Times New Roman" panose="02020603050405020304" pitchFamily="18" charset="0"/>
                <a:cs typeface="Times New Roman" panose="02020603050405020304" pitchFamily="18" charset="0"/>
              </a:rPr>
              <a:t>pa</a:t>
            </a:r>
            <a:r>
              <a:rPr lang="ru-RU" sz="2000" dirty="0" err="1" smtClean="0">
                <a:solidFill>
                  <a:srgbClr val="303030"/>
                </a:solidFill>
                <a:latin typeface="Times New Roman" panose="02020603050405020304" pitchFamily="18" charset="0"/>
                <a:cs typeface="Times New Roman" panose="02020603050405020304" pitchFamily="18" charset="0"/>
              </a:rPr>
              <a:t>унг</a:t>
            </a:r>
            <a:r>
              <a:rPr lang="en-US" sz="2000" dirty="0" smtClean="0">
                <a:solidFill>
                  <a:srgbClr val="303030"/>
                </a:solidFill>
                <a:latin typeface="Times New Roman" panose="02020603050405020304" pitchFamily="18" charset="0"/>
                <a:cs typeface="Times New Roman" panose="02020603050405020304" pitchFamily="18" charset="0"/>
              </a:rPr>
              <a:t>o</a:t>
            </a:r>
            <a:r>
              <a:rPr lang="ru-RU" sz="2000" dirty="0" err="1" smtClean="0">
                <a:solidFill>
                  <a:srgbClr val="303030"/>
                </a:solidFill>
                <a:latin typeface="Times New Roman" panose="02020603050405020304" pitchFamily="18" charset="0"/>
                <a:cs typeface="Times New Roman" panose="02020603050405020304" pitchFamily="18" charset="0"/>
              </a:rPr>
              <a:t>ф</a:t>
            </a:r>
            <a:r>
              <a:rPr lang="en-US" sz="2000" dirty="0" err="1" smtClean="0">
                <a:solidFill>
                  <a:srgbClr val="303030"/>
                </a:solidFill>
                <a:latin typeface="Times New Roman" panose="02020603050405020304" pitchFamily="18" charset="0"/>
                <a:cs typeface="Times New Roman" panose="02020603050405020304" pitchFamily="18" charset="0"/>
              </a:rPr>
              <a:t>ep</a:t>
            </a:r>
            <a:r>
              <a:rPr lang="en-US" sz="2000" dirty="0" smtClean="0">
                <a:solidFill>
                  <a:srgbClr val="303030"/>
                </a:solidFill>
                <a:latin typeface="Times New Roman" panose="02020603050405020304" pitchFamily="18" charset="0"/>
                <a:cs typeface="Times New Roman" panose="02020603050405020304" pitchFamily="18" charset="0"/>
              </a:rPr>
              <a:t> (1787-1826 </a:t>
            </a:r>
            <a:r>
              <a:rPr lang="ru-RU" sz="2000" dirty="0" smtClean="0">
                <a:solidFill>
                  <a:srgbClr val="303030"/>
                </a:solidFill>
                <a:latin typeface="Times New Roman" panose="02020603050405020304" pitchFamily="18" charset="0"/>
                <a:cs typeface="Times New Roman" panose="02020603050405020304" pitchFamily="18" charset="0"/>
              </a:rPr>
              <a:t>гг.</a:t>
            </a:r>
            <a:endParaRPr lang="ru-RU" sz="2000" dirty="0"/>
          </a:p>
        </p:txBody>
      </p:sp>
    </p:spTree>
    <p:extLst>
      <p:ext uri="{BB962C8B-B14F-4D97-AF65-F5344CB8AC3E}">
        <p14:creationId xmlns="" xmlns:p14="http://schemas.microsoft.com/office/powerpoint/2010/main" val="168393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23850" y="242888"/>
            <a:ext cx="864076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800" dirty="0" smtClean="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ru-RU" sz="2800" dirty="0" smtClean="0">
                <a:solidFill>
                  <a:srgbClr val="FF0000"/>
                </a:solidFill>
                <a:latin typeface="Times New Roman" panose="02020603050405020304" pitchFamily="18" charset="0"/>
                <a:cs typeface="Times New Roman" panose="02020603050405020304" pitchFamily="18" charset="0"/>
              </a:rPr>
              <a:t>Дифракция </a:t>
            </a:r>
            <a:r>
              <a:rPr lang="ru-RU" sz="2800" dirty="0">
                <a:solidFill>
                  <a:srgbClr val="FF0000"/>
                </a:solidFill>
                <a:latin typeface="Times New Roman" panose="02020603050405020304" pitchFamily="18" charset="0"/>
                <a:cs typeface="Times New Roman" panose="02020603050405020304" pitchFamily="18" charset="0"/>
              </a:rPr>
              <a:t>Фраунгофера от диафрагмы</a:t>
            </a:r>
            <a:r>
              <a:rPr lang="ru-RU" dirty="0">
                <a:solidFill>
                  <a:srgbClr val="FF0000"/>
                </a:solidFill>
                <a:latin typeface="Times New Roman" panose="02020603050405020304" pitchFamily="18" charset="0"/>
                <a:cs typeface="Times New Roman" panose="02020603050405020304" pitchFamily="18" charset="0"/>
              </a:rPr>
              <a:t> </a:t>
            </a:r>
          </a:p>
        </p:txBody>
      </p:sp>
      <p:pic>
        <p:nvPicPr>
          <p:cNvPr id="4"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 y="1474788"/>
            <a:ext cx="3973513" cy="459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a:spLocks noChangeArrowheads="1"/>
          </p:cNvSpPr>
          <p:nvPr/>
        </p:nvSpPr>
        <p:spPr bwMode="auto">
          <a:xfrm>
            <a:off x="4500563" y="1714500"/>
            <a:ext cx="4357687" cy="401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FontTx/>
              <a:buNone/>
            </a:pPr>
            <a:r>
              <a:rPr lang="ru-RU" sz="2800" b="1" i="1">
                <a:latin typeface="Times New Roman" panose="02020603050405020304" pitchFamily="18" charset="0"/>
                <a:ea typeface="Times New Roman" panose="02020603050405020304" pitchFamily="18" charset="0"/>
                <a:cs typeface="Arial" panose="020B0604020202020204" pitchFamily="34" charset="0"/>
              </a:rPr>
              <a:t>Дифракция Фраунгофера</a:t>
            </a:r>
            <a:r>
              <a:rPr lang="ru-RU" sz="2800">
                <a:latin typeface="Times New Roman" panose="02020603050405020304" pitchFamily="18" charset="0"/>
                <a:ea typeface="Times New Roman" panose="02020603050405020304" pitchFamily="18" charset="0"/>
                <a:cs typeface="Arial" panose="020B0604020202020204" pitchFamily="34" charset="0"/>
              </a:rPr>
              <a:t>– дифракция в параллельных лучах –  наблюдается в том случае, когда источник света и точка наблюдения бесконечно удалены от препятствия, на котором происходит дифракция.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39750" y="333375"/>
            <a:ext cx="8208963" cy="319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Это достигается наблюдением дифракционной картины в фокальной плоскости собирающей линзы </a:t>
            </a:r>
            <a:r>
              <a:rPr lang="en-US" sz="2800" i="1">
                <a:latin typeface="Times New Roman" panose="02020603050405020304" pitchFamily="18" charset="0"/>
                <a:ea typeface="Times New Roman" panose="02020603050405020304" pitchFamily="18" charset="0"/>
                <a:cs typeface="Arial" panose="020B0604020202020204" pitchFamily="34" charset="0"/>
              </a:rPr>
              <a:t>L</a:t>
            </a:r>
            <a:r>
              <a:rPr lang="ru-RU" sz="2800">
                <a:latin typeface="Times New Roman" panose="02020603050405020304" pitchFamily="18" charset="0"/>
                <a:ea typeface="Times New Roman" panose="02020603050405020304" pitchFamily="18" charset="0"/>
                <a:cs typeface="Arial" panose="020B0604020202020204" pitchFamily="34" charset="0"/>
              </a:rPr>
              <a:t>, расположенной за препятствием </a:t>
            </a:r>
            <a:r>
              <a:rPr lang="ru-RU" sz="2800" i="1">
                <a:latin typeface="Times New Roman" panose="02020603050405020304" pitchFamily="18" charset="0"/>
                <a:ea typeface="Times New Roman" panose="02020603050405020304" pitchFamily="18" charset="0"/>
                <a:cs typeface="Arial" panose="020B0604020202020204" pitchFamily="34" charset="0"/>
              </a:rPr>
              <a:t>П</a:t>
            </a:r>
            <a:r>
              <a:rPr lang="ru-RU" sz="2800">
                <a:latin typeface="Times New Roman" panose="02020603050405020304" pitchFamily="18" charset="0"/>
                <a:ea typeface="Times New Roman" panose="02020603050405020304" pitchFamily="18" charset="0"/>
                <a:cs typeface="Arial" panose="020B0604020202020204" pitchFamily="34" charset="0"/>
              </a:rPr>
              <a:t>.</a:t>
            </a:r>
          </a:p>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При дифракции Фраунгофера на узкой длинной щели в непрозрачном препятствии на экране </a:t>
            </a:r>
            <a:r>
              <a:rPr lang="ru-RU" sz="2800" i="1">
                <a:latin typeface="Times New Roman" panose="02020603050405020304" pitchFamily="18" charset="0"/>
                <a:ea typeface="Times New Roman" panose="02020603050405020304" pitchFamily="18" charset="0"/>
                <a:cs typeface="Arial" panose="020B0604020202020204" pitchFamily="34" charset="0"/>
              </a:rPr>
              <a:t>Э</a:t>
            </a:r>
            <a:r>
              <a:rPr lang="ru-RU" sz="2800">
                <a:latin typeface="Times New Roman" panose="02020603050405020304" pitchFamily="18" charset="0"/>
                <a:ea typeface="Times New Roman" panose="02020603050405020304" pitchFamily="18" charset="0"/>
                <a:cs typeface="Arial" panose="020B0604020202020204" pitchFamily="34" charset="0"/>
              </a:rPr>
              <a:t> наблюдается система дифракционных полос.</a:t>
            </a:r>
          </a:p>
        </p:txBody>
      </p:sp>
      <p:sp>
        <p:nvSpPr>
          <p:cNvPr id="8" name="Прямоугольник 7"/>
          <p:cNvSpPr>
            <a:spLocks noChangeArrowheads="1"/>
          </p:cNvSpPr>
          <p:nvPr/>
        </p:nvSpPr>
        <p:spPr bwMode="auto">
          <a:xfrm>
            <a:off x="539750" y="3373438"/>
            <a:ext cx="8208963" cy="293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На щель шириной </a:t>
            </a:r>
            <a:r>
              <a:rPr lang="ru-RU" sz="2800" i="1">
                <a:latin typeface="Times New Roman" panose="02020603050405020304" pitchFamily="18" charset="0"/>
                <a:ea typeface="Times New Roman" panose="02020603050405020304" pitchFamily="18" charset="0"/>
                <a:cs typeface="Arial" panose="020B0604020202020204" pitchFamily="34" charset="0"/>
              </a:rPr>
              <a:t>а</a:t>
            </a:r>
            <a:r>
              <a:rPr lang="ru-RU" sz="2800">
                <a:latin typeface="Times New Roman" panose="02020603050405020304" pitchFamily="18" charset="0"/>
                <a:ea typeface="Times New Roman" panose="02020603050405020304" pitchFamily="18" charset="0"/>
                <a:cs typeface="Arial" panose="020B0604020202020204" pitchFamily="34" charset="0"/>
              </a:rPr>
              <a:t> сверху падает плоская волна нормально плоскости препятствия.</a:t>
            </a:r>
          </a:p>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Вторичное излучение щели представляет собой совокупность параллельных пучков лучей (плоских волн) всевозможных направлений, характеризуемых </a:t>
            </a:r>
            <a:r>
              <a:rPr lang="ru-RU" sz="2800" b="1" i="1">
                <a:latin typeface="Times New Roman" panose="02020603050405020304" pitchFamily="18" charset="0"/>
                <a:ea typeface="Times New Roman" panose="02020603050405020304" pitchFamily="18" charset="0"/>
                <a:cs typeface="Arial" panose="020B0604020202020204" pitchFamily="34" charset="0"/>
              </a:rPr>
              <a:t>углами дифракции</a:t>
            </a:r>
            <a:r>
              <a:rPr lang="ru-RU" sz="2800">
                <a:latin typeface="Times New Roman" panose="02020603050405020304" pitchFamily="18" charset="0"/>
                <a:ea typeface="Times New Roman" panose="02020603050405020304" pitchFamily="18" charset="0"/>
                <a:cs typeface="Arial" panose="020B0604020202020204" pitchFamily="34" charset="0"/>
              </a:rPr>
              <a:t> </a:t>
            </a:r>
          </a:p>
        </p:txBody>
      </p:sp>
      <p:sp>
        <p:nvSpPr>
          <p:cNvPr id="25604"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0255" name="Object 20"/>
          <p:cNvGraphicFramePr>
            <a:graphicFrameLocks noChangeAspect="1"/>
          </p:cNvGraphicFramePr>
          <p:nvPr/>
        </p:nvGraphicFramePr>
        <p:xfrm>
          <a:off x="6410325" y="5929313"/>
          <a:ext cx="304800" cy="317500"/>
        </p:xfrm>
        <a:graphic>
          <a:graphicData uri="http://schemas.openxmlformats.org/presentationml/2006/ole">
            <p:oleObj spid="_x0000_s25666" name="Equation" r:id="rId3" imgW="304536" imgH="317225"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55"/>
                                        </p:tgtEl>
                                        <p:attrNameLst>
                                          <p:attrName>style.visibility</p:attrName>
                                        </p:attrNameLst>
                                      </p:cBhvr>
                                      <p:to>
                                        <p:strVal val="visible"/>
                                      </p:to>
                                    </p:set>
                                    <p:animEffect transition="in" filter="fade">
                                      <p:cBhvr>
                                        <p:cTn id="25"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a:spLocks noChangeArrowheads="1"/>
          </p:cNvSpPr>
          <p:nvPr/>
        </p:nvSpPr>
        <p:spPr bwMode="auto">
          <a:xfrm>
            <a:off x="571500" y="5081588"/>
            <a:ext cx="8143875"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Тогда   </a:t>
            </a:r>
            <a:r>
              <a:rPr lang="en-US" sz="2800" i="1">
                <a:latin typeface="Times New Roman" panose="02020603050405020304" pitchFamily="18" charset="0"/>
                <a:ea typeface="Times New Roman" panose="02020603050405020304" pitchFamily="18" charset="0"/>
                <a:cs typeface="Arial" panose="020B0604020202020204" pitchFamily="34" charset="0"/>
              </a:rPr>
              <a:t>n</a:t>
            </a:r>
            <a:r>
              <a:rPr lang="ru-RU" sz="2800">
                <a:latin typeface="Times New Roman" panose="02020603050405020304" pitchFamily="18" charset="0"/>
                <a:ea typeface="Times New Roman" panose="02020603050405020304" pitchFamily="18" charset="0"/>
                <a:cs typeface="Arial" panose="020B0604020202020204" pitchFamily="34" charset="0"/>
              </a:rPr>
              <a:t> – число зон Френеля укладывающихся на щели.</a:t>
            </a:r>
          </a:p>
        </p:txBody>
      </p:sp>
      <p:sp>
        <p:nvSpPr>
          <p:cNvPr id="3" name="Прямоугольник 2"/>
          <p:cNvSpPr>
            <a:spLocks noChangeArrowheads="1"/>
          </p:cNvSpPr>
          <p:nvPr/>
        </p:nvSpPr>
        <p:spPr bwMode="auto">
          <a:xfrm>
            <a:off x="395288" y="358775"/>
            <a:ext cx="8424862" cy="343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Параллельные лучи </a:t>
            </a:r>
            <a:r>
              <a:rPr lang="en-US" sz="2800">
                <a:latin typeface="Times New Roman" panose="02020603050405020304" pitchFamily="18" charset="0"/>
                <a:ea typeface="Times New Roman" panose="02020603050405020304" pitchFamily="18" charset="0"/>
                <a:cs typeface="Arial" panose="020B0604020202020204" pitchFamily="34" charset="0"/>
              </a:rPr>
              <a:t>MC </a:t>
            </a:r>
            <a:r>
              <a:rPr lang="ru-RU" sz="2800">
                <a:latin typeface="Times New Roman" panose="02020603050405020304" pitchFamily="18" charset="0"/>
                <a:ea typeface="Times New Roman" panose="02020603050405020304" pitchFamily="18" charset="0"/>
                <a:cs typeface="Arial" panose="020B0604020202020204" pitchFamily="34" charset="0"/>
              </a:rPr>
              <a:t>и </a:t>
            </a:r>
            <a:r>
              <a:rPr lang="en-US" sz="2800">
                <a:latin typeface="Times New Roman" panose="02020603050405020304" pitchFamily="18" charset="0"/>
                <a:ea typeface="Times New Roman" panose="02020603050405020304" pitchFamily="18" charset="0"/>
                <a:cs typeface="Arial" panose="020B0604020202020204" pitchFamily="34" charset="0"/>
              </a:rPr>
              <a:t>ND</a:t>
            </a:r>
            <a:r>
              <a:rPr lang="ru-RU" sz="2800">
                <a:latin typeface="Times New Roman" panose="02020603050405020304" pitchFamily="18" charset="0"/>
                <a:ea typeface="Times New Roman" panose="02020603050405020304" pitchFamily="18" charset="0"/>
                <a:cs typeface="Arial" panose="020B0604020202020204" pitchFamily="34" charset="0"/>
              </a:rPr>
              <a:t>, идущие от краев щели, под углом    , собираются линзой в побочном фокусе Р собирающей линзы.</a:t>
            </a:r>
          </a:p>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Результат интерференции вторичных плоских волн в точке Р зависит от разности хода волн 				      и длины волны </a:t>
            </a:r>
            <a:endParaRPr lang="ru-RU" sz="2800">
              <a:ea typeface="Times New Roman" panose="02020603050405020304" pitchFamily="18" charset="0"/>
              <a:cs typeface="Arial" panose="020B0604020202020204" pitchFamily="34" charset="0"/>
            </a:endParaRPr>
          </a:p>
          <a:p>
            <a:pPr eaLnBrk="1" hangingPunct="1">
              <a:spcBef>
                <a:spcPct val="0"/>
              </a:spcBef>
              <a:buFontTx/>
              <a:buNone/>
            </a:pPr>
            <a:endParaRPr lang="ru-RU" sz="2800">
              <a:ea typeface="Times New Roman" panose="02020603050405020304" pitchFamily="18" charset="0"/>
              <a:cs typeface="Arial" panose="020B0604020202020204" pitchFamily="34" charset="0"/>
            </a:endParaRPr>
          </a:p>
        </p:txBody>
      </p:sp>
      <p:sp>
        <p:nvSpPr>
          <p:cNvPr id="13" name="Прямоугольник 12"/>
          <p:cNvSpPr>
            <a:spLocks noChangeArrowheads="1"/>
          </p:cNvSpPr>
          <p:nvPr/>
        </p:nvSpPr>
        <p:spPr bwMode="auto">
          <a:xfrm>
            <a:off x="395288" y="3340100"/>
            <a:ext cx="8424862" cy="153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Волновую поверхность </a:t>
            </a:r>
            <a:r>
              <a:rPr lang="en-US" sz="2800">
                <a:latin typeface="Times New Roman" panose="02020603050405020304" pitchFamily="18" charset="0"/>
                <a:ea typeface="Times New Roman" panose="02020603050405020304" pitchFamily="18" charset="0"/>
                <a:cs typeface="Arial" panose="020B0604020202020204" pitchFamily="34" charset="0"/>
              </a:rPr>
              <a:t>MN</a:t>
            </a:r>
            <a:r>
              <a:rPr lang="ru-RU" sz="2800">
                <a:latin typeface="Times New Roman" panose="02020603050405020304" pitchFamily="18" charset="0"/>
                <a:ea typeface="Times New Roman" panose="02020603050405020304" pitchFamily="18" charset="0"/>
                <a:cs typeface="Arial" panose="020B0604020202020204" pitchFamily="34" charset="0"/>
              </a:rPr>
              <a:t> по ширине щели разбиваем на зоны Френеля в виде полосок, разность</a:t>
            </a:r>
          </a:p>
          <a:p>
            <a:pPr algn="just" eaLnBrk="1" hangingPunct="1">
              <a:spcBef>
                <a:spcPct val="0"/>
              </a:spcBef>
              <a:spcAft>
                <a:spcPts val="12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хода от краев которых равна </a:t>
            </a:r>
            <a:endParaRPr lang="ru-RU" sz="2800">
              <a:ea typeface="Times New Roman" panose="02020603050405020304" pitchFamily="18" charset="0"/>
              <a:cs typeface="Arial" panose="020B0604020202020204" pitchFamily="34" charset="0"/>
            </a:endParaRPr>
          </a:p>
        </p:txBody>
      </p:sp>
      <p:graphicFrame>
        <p:nvGraphicFramePr>
          <p:cNvPr id="11317" name="Object 79"/>
          <p:cNvGraphicFramePr>
            <a:graphicFrameLocks noChangeAspect="1"/>
          </p:cNvGraphicFramePr>
          <p:nvPr/>
        </p:nvGraphicFramePr>
        <p:xfrm>
          <a:off x="411163" y="2928938"/>
          <a:ext cx="2374900" cy="393700"/>
        </p:xfrm>
        <a:graphic>
          <a:graphicData uri="http://schemas.openxmlformats.org/presentationml/2006/ole">
            <p:oleObj spid="_x0000_s26934" name="Equation" r:id="rId3" imgW="2374900" imgH="393700" progId="">
              <p:embed/>
            </p:oleObj>
          </a:graphicData>
        </a:graphic>
      </p:graphicFrame>
      <p:graphicFrame>
        <p:nvGraphicFramePr>
          <p:cNvPr id="11319" name="Object 80"/>
          <p:cNvGraphicFramePr>
            <a:graphicFrameLocks noChangeAspect="1"/>
          </p:cNvGraphicFramePr>
          <p:nvPr/>
        </p:nvGraphicFramePr>
        <p:xfrm>
          <a:off x="5643563" y="2928938"/>
          <a:ext cx="279400" cy="317500"/>
        </p:xfrm>
        <a:graphic>
          <a:graphicData uri="http://schemas.openxmlformats.org/presentationml/2006/ole">
            <p:oleObj spid="_x0000_s26935" name="Equation" r:id="rId4" imgW="279279" imgH="317362" progId="">
              <p:embed/>
            </p:oleObj>
          </a:graphicData>
        </a:graphic>
      </p:graphicFrame>
      <p:graphicFrame>
        <p:nvGraphicFramePr>
          <p:cNvPr id="11320" name="Object 81"/>
          <p:cNvGraphicFramePr>
            <a:graphicFrameLocks noChangeAspect="1"/>
          </p:cNvGraphicFramePr>
          <p:nvPr/>
        </p:nvGraphicFramePr>
        <p:xfrm>
          <a:off x="5002213" y="4292600"/>
          <a:ext cx="355600" cy="825500"/>
        </p:xfrm>
        <a:graphic>
          <a:graphicData uri="http://schemas.openxmlformats.org/presentationml/2006/ole">
            <p:oleObj spid="_x0000_s26936" name="Equation" r:id="rId5" imgW="355446" imgH="825142" progId="">
              <p:embed/>
            </p:oleObj>
          </a:graphicData>
        </a:graphic>
      </p:graphicFrame>
      <p:graphicFrame>
        <p:nvGraphicFramePr>
          <p:cNvPr id="11321" name="Object 82"/>
          <p:cNvGraphicFramePr>
            <a:graphicFrameLocks noChangeAspect="1"/>
          </p:cNvGraphicFramePr>
          <p:nvPr/>
        </p:nvGraphicFramePr>
        <p:xfrm>
          <a:off x="3286125" y="1000125"/>
          <a:ext cx="241300" cy="317500"/>
        </p:xfrm>
        <a:graphic>
          <a:graphicData uri="http://schemas.openxmlformats.org/presentationml/2006/ole">
            <p:oleObj spid="_x0000_s26937" name="Equation" r:id="rId6" imgW="241091" imgH="317225" progId="">
              <p:embed/>
            </p:oleObj>
          </a:graphicData>
        </a:graphic>
      </p:graphicFrame>
      <p:graphicFrame>
        <p:nvGraphicFramePr>
          <p:cNvPr id="11322" name="Object 83"/>
          <p:cNvGraphicFramePr>
            <a:graphicFrameLocks noChangeAspect="1"/>
          </p:cNvGraphicFramePr>
          <p:nvPr/>
        </p:nvGraphicFramePr>
        <p:xfrm>
          <a:off x="2500313" y="4929188"/>
          <a:ext cx="1193800" cy="825500"/>
        </p:xfrm>
        <a:graphic>
          <a:graphicData uri="http://schemas.openxmlformats.org/presentationml/2006/ole">
            <p:oleObj spid="_x0000_s26938" name="Equation" r:id="rId7" imgW="11938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321"/>
                                        </p:tgtEl>
                                        <p:attrNameLst>
                                          <p:attrName>style.visibility</p:attrName>
                                        </p:attrNameLst>
                                      </p:cBhvr>
                                      <p:to>
                                        <p:strVal val="visible"/>
                                      </p:to>
                                    </p:set>
                                    <p:animEffect transition="in" filter="fade">
                                      <p:cBhvr>
                                        <p:cTn id="10" dur="500"/>
                                        <p:tgtEl>
                                          <p:spTgt spid="11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319"/>
                                        </p:tgtEl>
                                        <p:attrNameLst>
                                          <p:attrName>style.visibility</p:attrName>
                                        </p:attrNameLst>
                                      </p:cBhvr>
                                      <p:to>
                                        <p:strVal val="visible"/>
                                      </p:to>
                                    </p:set>
                                    <p:animEffect transition="in" filter="fade">
                                      <p:cBhvr>
                                        <p:cTn id="18" dur="500"/>
                                        <p:tgtEl>
                                          <p:spTgt spid="11319"/>
                                        </p:tgtEl>
                                      </p:cBhvr>
                                    </p:animEffect>
                                  </p:childTnLst>
                                </p:cTn>
                              </p:par>
                              <p:par>
                                <p:cTn id="19" presetID="10" presetClass="entr" presetSubtype="0" fill="hold" nodeType="withEffect">
                                  <p:stCondLst>
                                    <p:cond delay="0"/>
                                  </p:stCondLst>
                                  <p:childTnLst>
                                    <p:set>
                                      <p:cBhvr>
                                        <p:cTn id="20" dur="1" fill="hold">
                                          <p:stCondLst>
                                            <p:cond delay="0"/>
                                          </p:stCondLst>
                                        </p:cTn>
                                        <p:tgtEl>
                                          <p:spTgt spid="11317"/>
                                        </p:tgtEl>
                                        <p:attrNameLst>
                                          <p:attrName>style.visibility</p:attrName>
                                        </p:attrNameLst>
                                      </p:cBhvr>
                                      <p:to>
                                        <p:strVal val="visible"/>
                                      </p:to>
                                    </p:set>
                                    <p:animEffect transition="in" filter="fade">
                                      <p:cBhvr>
                                        <p:cTn id="21" dur="500"/>
                                        <p:tgtEl>
                                          <p:spTgt spid="113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320"/>
                                        </p:tgtEl>
                                        <p:attrNameLst>
                                          <p:attrName>style.visibility</p:attrName>
                                        </p:attrNameLst>
                                      </p:cBhvr>
                                      <p:to>
                                        <p:strVal val="visible"/>
                                      </p:to>
                                    </p:set>
                                    <p:animEffect transition="in" filter="fade">
                                      <p:cBhvr>
                                        <p:cTn id="34" dur="500"/>
                                        <p:tgtEl>
                                          <p:spTgt spid="113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322"/>
                                        </p:tgtEl>
                                        <p:attrNameLst>
                                          <p:attrName>style.visibility</p:attrName>
                                        </p:attrNameLst>
                                      </p:cBhvr>
                                      <p:to>
                                        <p:strVal val="visible"/>
                                      </p:to>
                                    </p:set>
                                    <p:animEffect transition="in" filter="fade">
                                      <p:cBhvr>
                                        <p:cTn id="42" dur="500"/>
                                        <p:tgtEl>
                                          <p:spTgt spid="1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a:spLocks noChangeArrowheads="1"/>
          </p:cNvSpPr>
          <p:nvPr/>
        </p:nvSpPr>
        <p:spPr bwMode="auto">
          <a:xfrm>
            <a:off x="684213" y="333375"/>
            <a:ext cx="7991475" cy="500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114000"/>
              </a:lnSpc>
              <a:defRPr/>
            </a:pPr>
            <a:r>
              <a:rPr lang="ru-RU" altLang="ru-RU" sz="2800" dirty="0" smtClean="0">
                <a:latin typeface="Times New Roman" pitchFamily="18" charset="0"/>
                <a:cs typeface="Times New Roman" pitchFamily="18" charset="0"/>
              </a:rPr>
              <a:t>			Содержание</a:t>
            </a:r>
          </a:p>
          <a:p>
            <a:pPr marL="0" indent="0" eaLnBrk="1" hangingPunct="1">
              <a:lnSpc>
                <a:spcPct val="114000"/>
              </a:lnSpc>
              <a:defRPr/>
            </a:pPr>
            <a:endParaRPr lang="ru-RU" altLang="ru-RU" sz="2800" dirty="0">
              <a:latin typeface="Times New Roman" pitchFamily="18" charset="0"/>
              <a:cs typeface="Times New Roman" pitchFamily="18" charset="0"/>
            </a:endParaRPr>
          </a:p>
          <a:p>
            <a:pPr marL="0" indent="0" eaLnBrk="1" hangingPunct="1">
              <a:lnSpc>
                <a:spcPct val="114000"/>
              </a:lnSpc>
              <a:defRPr/>
            </a:pPr>
            <a:r>
              <a:rPr lang="ru-RU" altLang="ru-RU" sz="2800" dirty="0" smtClean="0">
                <a:latin typeface="Times New Roman" pitchFamily="18" charset="0"/>
                <a:cs typeface="Times New Roman" pitchFamily="18" charset="0"/>
              </a:rPr>
              <a:t>			Введение.</a:t>
            </a:r>
          </a:p>
          <a:p>
            <a:pPr marL="0" indent="0" eaLnBrk="1" hangingPunct="1">
              <a:lnSpc>
                <a:spcPct val="114000"/>
              </a:lnSpc>
              <a:defRPr/>
            </a:pPr>
            <a:endParaRPr lang="ru-RU" sz="2800" u="sng" dirty="0" smtClean="0">
              <a:latin typeface="Times New Roman" panose="02020603050405020304" pitchFamily="18" charset="0"/>
              <a:cs typeface="Times New Roman" panose="02020603050405020304" pitchFamily="18" charset="0"/>
            </a:endParaRP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Дифракция Френеля. </a:t>
            </a: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Дифракция Фраунгофера. </a:t>
            </a: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Дифракция от </a:t>
            </a:r>
            <a:r>
              <a:rPr lang="ru-RU" sz="2800" dirty="0" smtClean="0">
                <a:latin typeface="Times New Roman" panose="02020603050405020304" pitchFamily="18" charset="0"/>
                <a:cs typeface="Times New Roman" panose="02020603050405020304" pitchFamily="18" charset="0"/>
              </a:rPr>
              <a:t>объемной </a:t>
            </a:r>
            <a:r>
              <a:rPr lang="ru-RU" sz="2800" dirty="0" smtClean="0">
                <a:latin typeface="Times New Roman" panose="02020603050405020304" pitchFamily="18" charset="0"/>
                <a:cs typeface="Times New Roman" panose="02020603050405020304" pitchFamily="18" charset="0"/>
              </a:rPr>
              <a:t>решетки</a:t>
            </a:r>
            <a:r>
              <a:rPr lang="ru-RU" sz="2800" dirty="0" smtClean="0">
                <a:latin typeface="Times New Roman" panose="02020603050405020304" pitchFamily="18" charset="0"/>
                <a:cs typeface="Times New Roman" panose="02020603050405020304" pitchFamily="18" charset="0"/>
              </a:rPr>
              <a:t>.</a:t>
            </a:r>
            <a:endParaRPr lang="ru-RU" sz="2800" dirty="0" smtClean="0">
              <a:latin typeface="Times New Roman" panose="02020603050405020304" pitchFamily="18" charset="0"/>
              <a:cs typeface="Times New Roman" panose="02020603050405020304" pitchFamily="18" charset="0"/>
            </a:endParaRP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Применение дифракции света.</a:t>
            </a:r>
          </a:p>
          <a:p>
            <a:pPr marL="0" indent="0" eaLnBrk="1" hangingPunct="1">
              <a:lnSpc>
                <a:spcPct val="114000"/>
              </a:lnSpc>
              <a:defRPr/>
            </a:pPr>
            <a:endParaRPr lang="ru-RU" sz="2800" dirty="0" smtClean="0">
              <a:latin typeface="Times New Roman" panose="02020603050405020304" pitchFamily="18" charset="0"/>
              <a:cs typeface="Times New Roman" panose="02020603050405020304" pitchFamily="18" charset="0"/>
            </a:endParaRPr>
          </a:p>
          <a:p>
            <a:pPr eaLnBrk="1" hangingPunct="1">
              <a:lnSpc>
                <a:spcPct val="114000"/>
              </a:lnSpc>
              <a:defRPr/>
            </a:pPr>
            <a:endParaRPr lang="ru-RU"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468313" y="333375"/>
            <a:ext cx="8424862" cy="349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При сложении вторичных волн, идущих от каждой пары соседних зон Френеля, амплитуда результирующих колебаний равна нулю (взаимно погашают друг друга).</a:t>
            </a:r>
          </a:p>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Условием интерференционного минимума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тогда будет выполнение равенства:                             (</a:t>
            </a:r>
            <a:r>
              <a:rPr lang="en-US" sz="2800" i="1">
                <a:latin typeface="Times New Roman" panose="02020603050405020304" pitchFamily="18" charset="0"/>
                <a:ea typeface="Times New Roman" panose="02020603050405020304" pitchFamily="18" charset="0"/>
                <a:cs typeface="Arial" panose="020B0604020202020204" pitchFamily="34" charset="0"/>
              </a:rPr>
              <a:t>m </a:t>
            </a:r>
            <a:r>
              <a:rPr lang="ru-RU" sz="2800">
                <a:latin typeface="Times New Roman" panose="02020603050405020304" pitchFamily="18" charset="0"/>
                <a:ea typeface="Times New Roman" panose="02020603050405020304" pitchFamily="18" charset="0"/>
                <a:cs typeface="Arial" panose="020B0604020202020204" pitchFamily="34" charset="0"/>
              </a:rPr>
              <a:t>= 1, 2, 3, …) или </a:t>
            </a:r>
            <a:endParaRPr lang="ru-RU" sz="2800">
              <a:ea typeface="Times New Roman" panose="02020603050405020304" pitchFamily="18" charset="0"/>
              <a:cs typeface="Arial" panose="020B0604020202020204" pitchFamily="34" charset="0"/>
            </a:endParaRPr>
          </a:p>
        </p:txBody>
      </p:sp>
      <p:sp>
        <p:nvSpPr>
          <p:cNvPr id="27651"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8" name="Object 45"/>
          <p:cNvGraphicFramePr>
            <a:graphicFrameLocks noChangeAspect="1"/>
          </p:cNvGraphicFramePr>
          <p:nvPr/>
        </p:nvGraphicFramePr>
        <p:xfrm>
          <a:off x="7286625" y="3000375"/>
          <a:ext cx="1219200" cy="314325"/>
        </p:xfrm>
        <a:graphic>
          <a:graphicData uri="http://schemas.openxmlformats.org/presentationml/2006/ole">
            <p:oleObj spid="_x0000_s27838" name="Equation" r:id="rId3" imgW="1218671" imgH="317362" progId="">
              <p:embed/>
            </p:oleObj>
          </a:graphicData>
        </a:graphic>
      </p:graphicFrame>
      <p:sp>
        <p:nvSpPr>
          <p:cNvPr id="27653" name="Rectangle 7"/>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sp>
        <p:nvSpPr>
          <p:cNvPr id="13" name="Прямоугольник 12"/>
          <p:cNvSpPr>
            <a:spLocks noChangeArrowheads="1"/>
          </p:cNvSpPr>
          <p:nvPr/>
        </p:nvSpPr>
        <p:spPr bwMode="auto">
          <a:xfrm>
            <a:off x="468313" y="4275138"/>
            <a:ext cx="8424862"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Если число зон нечетное, то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будет наблюдаться интерференционный максимум:</a:t>
            </a:r>
            <a:endParaRPr lang="ru-RU" sz="2800">
              <a:ea typeface="Times New Roman" panose="02020603050405020304" pitchFamily="18" charset="0"/>
              <a:cs typeface="Arial" panose="020B0604020202020204" pitchFamily="34" charset="0"/>
            </a:endParaRPr>
          </a:p>
        </p:txBody>
      </p:sp>
      <p:sp>
        <p:nvSpPr>
          <p:cNvPr id="27655" name="Rectangle 9"/>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2319" name="Object 46"/>
          <p:cNvGraphicFramePr>
            <a:graphicFrameLocks noChangeAspect="1"/>
          </p:cNvGraphicFramePr>
          <p:nvPr/>
        </p:nvGraphicFramePr>
        <p:xfrm>
          <a:off x="4067175" y="3429000"/>
          <a:ext cx="2273300" cy="825500"/>
        </p:xfrm>
        <a:graphic>
          <a:graphicData uri="http://schemas.openxmlformats.org/presentationml/2006/ole">
            <p:oleObj spid="_x0000_s27839" name="Equation" r:id="rId4" imgW="2273300" imgH="825500" progId="">
              <p:embed/>
            </p:oleObj>
          </a:graphicData>
        </a:graphic>
      </p:graphicFrame>
      <p:graphicFrame>
        <p:nvGraphicFramePr>
          <p:cNvPr id="12320" name="Object 47"/>
          <p:cNvGraphicFramePr>
            <a:graphicFrameLocks noChangeAspect="1"/>
          </p:cNvGraphicFramePr>
          <p:nvPr/>
        </p:nvGraphicFramePr>
        <p:xfrm>
          <a:off x="3348038" y="5445125"/>
          <a:ext cx="3022600" cy="825500"/>
        </p:xfrm>
        <a:graphic>
          <a:graphicData uri="http://schemas.openxmlformats.org/presentationml/2006/ole">
            <p:oleObj spid="_x0000_s27840" name="Equation" r:id="rId5" imgW="30226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319"/>
                                        </p:tgtEl>
                                        <p:attrNameLst>
                                          <p:attrName>style.visibility</p:attrName>
                                        </p:attrNameLst>
                                      </p:cBhvr>
                                      <p:to>
                                        <p:strVal val="visible"/>
                                      </p:to>
                                    </p:set>
                                    <p:animEffect transition="in" filter="fade">
                                      <p:cBhvr>
                                        <p:cTn id="20" dur="500"/>
                                        <p:tgtEl>
                                          <p:spTgt spid="123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2320"/>
                                        </p:tgtEl>
                                        <p:attrNameLst>
                                          <p:attrName>style.visibility</p:attrName>
                                        </p:attrNameLst>
                                      </p:cBhvr>
                                      <p:to>
                                        <p:strVal val="visible"/>
                                      </p:to>
                                    </p:set>
                                    <p:animEffect transition="in" filter="fade">
                                      <p:cBhvr>
                                        <p:cTn id="28" dur="500"/>
                                        <p:tgtEl>
                                          <p:spTgt spid="1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a:spLocks noChangeArrowheads="1"/>
          </p:cNvSpPr>
          <p:nvPr/>
        </p:nvSpPr>
        <p:spPr bwMode="auto">
          <a:xfrm>
            <a:off x="323528" y="404813"/>
            <a:ext cx="856964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dirty="0">
                <a:latin typeface="Times New Roman" panose="02020603050405020304" pitchFamily="18" charset="0"/>
                <a:ea typeface="Times New Roman" panose="02020603050405020304" pitchFamily="18" charset="0"/>
                <a:cs typeface="Arial" panose="020B0604020202020204" pitchFamily="34" charset="0"/>
              </a:rPr>
              <a:t> 	В прямом направлении (         ) щель действует как одна зона Френеля  (                   	), и в точке </a:t>
            </a:r>
            <a:r>
              <a:rPr lang="ru-RU" sz="2800" i="1" dirty="0">
                <a:latin typeface="Times New Roman" panose="02020603050405020304" pitchFamily="18" charset="0"/>
                <a:ea typeface="Times New Roman" panose="02020603050405020304" pitchFamily="18" charset="0"/>
                <a:cs typeface="Arial" panose="020B0604020202020204" pitchFamily="34" charset="0"/>
              </a:rPr>
              <a:t>В</a:t>
            </a:r>
            <a:r>
              <a:rPr lang="ru-RU" sz="2800" dirty="0">
                <a:latin typeface="Times New Roman" panose="02020603050405020304" pitchFamily="18" charset="0"/>
                <a:ea typeface="Times New Roman" panose="02020603050405020304" pitchFamily="18" charset="0"/>
                <a:cs typeface="Arial" panose="020B0604020202020204" pitchFamily="34" charset="0"/>
              </a:rPr>
              <a:t>  на экране всегда будет наблюдаться центральный дифракционный максимум.</a:t>
            </a:r>
            <a:endParaRPr lang="ru-RU" sz="2800" dirty="0">
              <a:ea typeface="Times New Roman" panose="02020603050405020304" pitchFamily="18" charset="0"/>
              <a:cs typeface="Arial" panose="020B0604020202020204" pitchFamily="34" charset="0"/>
            </a:endParaRPr>
          </a:p>
        </p:txBody>
      </p:sp>
      <p:sp>
        <p:nvSpPr>
          <p:cNvPr id="28675" name="Rectangle 7"/>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sp>
        <p:nvSpPr>
          <p:cNvPr id="28676" name="Rectangle 10"/>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2" name="Object 34"/>
          <p:cNvGraphicFramePr>
            <a:graphicFrameLocks noChangeAspect="1"/>
          </p:cNvGraphicFramePr>
          <p:nvPr>
            <p:extLst>
              <p:ext uri="{D42A27DB-BD31-4B8C-83A1-F6EECF244321}">
                <p14:modId xmlns="" xmlns:p14="http://schemas.microsoft.com/office/powerpoint/2010/main" val="3889428818"/>
              </p:ext>
            </p:extLst>
          </p:nvPr>
        </p:nvGraphicFramePr>
        <p:xfrm>
          <a:off x="4608351" y="939516"/>
          <a:ext cx="838200" cy="346075"/>
        </p:xfrm>
        <a:graphic>
          <a:graphicData uri="http://schemas.openxmlformats.org/presentationml/2006/ole">
            <p:oleObj spid="_x0000_s28801" name="Equation" r:id="rId3" imgW="761669" imgH="317362" progId="">
              <p:embed/>
            </p:oleObj>
          </a:graphicData>
        </a:graphic>
      </p:graphicFrame>
      <p:sp>
        <p:nvSpPr>
          <p:cNvPr id="15" name="Прямоугольник 14"/>
          <p:cNvSpPr>
            <a:spLocks noChangeArrowheads="1"/>
          </p:cNvSpPr>
          <p:nvPr/>
        </p:nvSpPr>
        <p:spPr bwMode="auto">
          <a:xfrm>
            <a:off x="0" y="4857750"/>
            <a:ext cx="900112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dirty="0">
                <a:latin typeface="Times New Roman" panose="02020603050405020304" pitchFamily="18" charset="0"/>
                <a:ea typeface="Times New Roman" panose="02020603050405020304" pitchFamily="18" charset="0"/>
                <a:cs typeface="Arial" panose="020B0604020202020204" pitchFamily="34" charset="0"/>
              </a:rPr>
              <a:t>        Интенсивность света в центральном и последующих максимумов относятся как 1:0,047:0,017: …, т. е. основная часть световой энергии локализована в центральном максимуме. </a:t>
            </a:r>
            <a:endParaRPr lang="ru-RU" sz="2800" dirty="0">
              <a:ea typeface="Times New Roman" panose="02020603050405020304" pitchFamily="18" charset="0"/>
              <a:cs typeface="Arial" panose="020B0604020202020204" pitchFamily="34" charset="0"/>
            </a:endParaRPr>
          </a:p>
        </p:txBody>
      </p:sp>
      <p:graphicFrame>
        <p:nvGraphicFramePr>
          <p:cNvPr id="13337" name="Object 35"/>
          <p:cNvGraphicFramePr>
            <a:graphicFrameLocks noChangeAspect="1"/>
          </p:cNvGraphicFramePr>
          <p:nvPr>
            <p:extLst>
              <p:ext uri="{D42A27DB-BD31-4B8C-83A1-F6EECF244321}">
                <p14:modId xmlns="" xmlns:p14="http://schemas.microsoft.com/office/powerpoint/2010/main" val="2899497778"/>
              </p:ext>
            </p:extLst>
          </p:nvPr>
        </p:nvGraphicFramePr>
        <p:xfrm>
          <a:off x="5220072" y="513448"/>
          <a:ext cx="762000" cy="393700"/>
        </p:xfrm>
        <a:graphic>
          <a:graphicData uri="http://schemas.openxmlformats.org/presentationml/2006/ole">
            <p:oleObj spid="_x0000_s28802" name="Equation" r:id="rId4" imgW="761669" imgH="393529" progId="">
              <p:embed/>
            </p:oleObj>
          </a:graphicData>
        </a:graphic>
      </p:graphicFrame>
      <p:pic>
        <p:nvPicPr>
          <p:cNvPr id="9" name="Рисунок 8"/>
          <p:cNvPicPr>
            <a:picLocks noChangeAspect="1"/>
          </p:cNvPicPr>
          <p:nvPr/>
        </p:nvPicPr>
        <p:blipFill>
          <a:blip r:embed="rId5" cstate="print"/>
          <a:stretch>
            <a:fillRect/>
          </a:stretch>
        </p:blipFill>
        <p:spPr>
          <a:xfrm>
            <a:off x="1814512" y="2338388"/>
            <a:ext cx="5306381" cy="2098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337"/>
                                        </p:tgtEl>
                                        <p:attrNameLst>
                                          <p:attrName>style.visibility</p:attrName>
                                        </p:attrNameLst>
                                      </p:cBhvr>
                                      <p:to>
                                        <p:strVal val="visible"/>
                                      </p:to>
                                    </p:set>
                                    <p:animEffect transition="in" filter="fade">
                                      <p:cBhvr>
                                        <p:cTn id="10" dur="500"/>
                                        <p:tgtEl>
                                          <p:spTgt spid="1333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800" dirty="0">
                <a:solidFill>
                  <a:srgbClr val="FF0000"/>
                </a:solidFill>
                <a:latin typeface="Times New Roman" panose="02020603050405020304" pitchFamily="18" charset="0"/>
                <a:cs typeface="Times New Roman" panose="02020603050405020304" pitchFamily="18" charset="0"/>
              </a:rPr>
              <a:t>Дифракционная решетка </a:t>
            </a:r>
            <a:r>
              <a:rPr lang="ru-RU" sz="2400" dirty="0">
                <a:solidFill>
                  <a:srgbClr val="FF0000"/>
                </a:solidFill>
                <a:latin typeface="Times New Roman" panose="02020603050405020304" pitchFamily="18" charset="0"/>
                <a:cs typeface="Times New Roman" panose="02020603050405020304" pitchFamily="18" charset="0"/>
              </a:rPr>
              <a:t/>
            </a:r>
            <a:br>
              <a:rPr lang="ru-RU" sz="2400" dirty="0">
                <a:solidFill>
                  <a:srgbClr val="FF0000"/>
                </a:solidFill>
                <a:latin typeface="Times New Roman" panose="02020603050405020304" pitchFamily="18" charset="0"/>
                <a:cs typeface="Times New Roman" panose="02020603050405020304" pitchFamily="18" charset="0"/>
              </a:rPr>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000" dirty="0" smtClean="0">
                <a:latin typeface="Times New Roman" pitchFamily="18" charset="0"/>
                <a:cs typeface="Times New Roman" pitchFamily="18" charset="0"/>
              </a:rPr>
              <a:t>Изобрёл </a:t>
            </a:r>
            <a:r>
              <a:rPr lang="ru-RU" sz="2000" dirty="0">
                <a:latin typeface="Times New Roman" pitchFamily="18" charset="0"/>
                <a:cs typeface="Times New Roman" pitchFamily="18" charset="0"/>
              </a:rPr>
              <a:t>(1882 г.) вогнутую </a:t>
            </a:r>
            <a:r>
              <a:rPr lang="ru-RU" sz="2000" dirty="0">
                <a:latin typeface="Times New Roman" pitchFamily="18" charset="0"/>
                <a:cs typeface="Times New Roman" pitchFamily="18" charset="0"/>
                <a:hlinkClick r:id="rId2" tooltip="Дифракционная решётка"/>
              </a:rPr>
              <a:t>дифракционную решетку</a:t>
            </a:r>
            <a:r>
              <a:rPr lang="ru-RU" sz="2000" dirty="0">
                <a:latin typeface="Times New Roman" pitchFamily="18" charset="0"/>
                <a:cs typeface="Times New Roman" pitchFamily="18" charset="0"/>
              </a:rPr>
              <a:t> и достиг больших успехов в технике их изготовления, в частности изготовил решетку с 800 штрихами на миллиметре. Построил делительную машину для изготовления вогнутых дифракционных решеток, что значительно расширило возможности </a:t>
            </a:r>
            <a:r>
              <a:rPr lang="ru-RU" sz="2000" dirty="0">
                <a:latin typeface="Times New Roman" pitchFamily="18" charset="0"/>
                <a:cs typeface="Times New Roman" pitchFamily="18" charset="0"/>
                <a:hlinkClick r:id="rId3" tooltip="Спектроскоп"/>
              </a:rPr>
              <a:t>спектроскопии</a:t>
            </a:r>
            <a:r>
              <a:rPr lang="ru-RU" sz="2000" dirty="0">
                <a:latin typeface="Times New Roman" pitchFamily="18" charset="0"/>
                <a:cs typeface="Times New Roman" pitchFamily="18" charset="0"/>
              </a:rPr>
              <a:t>. В 1893 г. разработал теорию дифракционной решетки. Составил фотографический атлас солнечного спектра (1886—1889 гг.). Выполнил новые измерения длин волн.</a:t>
            </a:r>
          </a:p>
        </p:txBody>
      </p:sp>
      <p:pic>
        <p:nvPicPr>
          <p:cNvPr id="3" name="Рисунок 2"/>
          <p:cNvPicPr>
            <a:picLocks noChangeAspect="1"/>
          </p:cNvPicPr>
          <p:nvPr/>
        </p:nvPicPr>
        <p:blipFill>
          <a:blip r:embed="rId4" cstate="print"/>
          <a:stretch>
            <a:fillRect/>
          </a:stretch>
        </p:blipFill>
        <p:spPr>
          <a:xfrm>
            <a:off x="4211960" y="-12982"/>
            <a:ext cx="1810539" cy="2822821"/>
          </a:xfrm>
          <a:prstGeom prst="rect">
            <a:avLst/>
          </a:prstGeom>
        </p:spPr>
      </p:pic>
      <p:pic>
        <p:nvPicPr>
          <p:cNvPr id="4" name="Рисунок 3"/>
          <p:cNvPicPr>
            <a:picLocks noChangeAspect="1"/>
          </p:cNvPicPr>
          <p:nvPr/>
        </p:nvPicPr>
        <p:blipFill>
          <a:blip r:embed="rId5" cstate="print"/>
          <a:stretch>
            <a:fillRect/>
          </a:stretch>
        </p:blipFill>
        <p:spPr>
          <a:xfrm>
            <a:off x="395537" y="2852934"/>
            <a:ext cx="8424936" cy="720081"/>
          </a:xfrm>
          <a:prstGeom prst="rect">
            <a:avLst/>
          </a:prstGeom>
        </p:spPr>
      </p:pic>
    </p:spTree>
    <p:extLst>
      <p:ext uri="{BB962C8B-B14F-4D97-AF65-F5344CB8AC3E}">
        <p14:creationId xmlns="" xmlns:p14="http://schemas.microsoft.com/office/powerpoint/2010/main" val="382940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68313" y="836613"/>
            <a:ext cx="83185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dirty="0">
                <a:latin typeface="Cambria" panose="02040503050406030204" pitchFamily="18" charset="0"/>
                <a:cs typeface="Times New Roman" panose="02020603050405020304" pitchFamily="18" charset="0"/>
              </a:rPr>
              <a:t>         </a:t>
            </a:r>
            <a:r>
              <a:rPr lang="ru-RU" sz="2800" dirty="0" smtClean="0">
                <a:latin typeface="Cambria" panose="02040503050406030204" pitchFamily="18" charset="0"/>
                <a:cs typeface="Times New Roman" panose="02020603050405020304" pitchFamily="18" charset="0"/>
              </a:rPr>
              <a:t>Дифракционная решетка - </a:t>
            </a:r>
            <a:r>
              <a:rPr lang="ru-RU" sz="2800" dirty="0">
                <a:latin typeface="Times New Roman" panose="02020603050405020304" pitchFamily="18" charset="0"/>
                <a:cs typeface="Times New Roman" panose="02020603050405020304" pitchFamily="18" charset="0"/>
              </a:rPr>
              <a:t>с</a:t>
            </a:r>
            <a:r>
              <a:rPr lang="ru-RU" sz="2800" dirty="0" smtClean="0">
                <a:latin typeface="Times New Roman" panose="02020603050405020304" pitchFamily="18" charset="0"/>
                <a:cs typeface="Times New Roman" panose="02020603050405020304" pitchFamily="18" charset="0"/>
              </a:rPr>
              <a:t>истема  </a:t>
            </a:r>
            <a:r>
              <a:rPr lang="ru-RU" sz="2800" dirty="0">
                <a:latin typeface="Times New Roman" panose="02020603050405020304" pitchFamily="18" charset="0"/>
                <a:cs typeface="Times New Roman" panose="02020603050405020304" pitchFamily="18" charset="0"/>
              </a:rPr>
              <a:t>параллельных щелей шириной а,  разделённых параллельными непрозрачными полосами шириной </a:t>
            </a:r>
            <a:r>
              <a:rPr lang="en-US" sz="2800" dirty="0">
                <a:latin typeface="Times New Roman" panose="02020603050405020304" pitchFamily="18" charset="0"/>
                <a:cs typeface="Times New Roman" panose="02020603050405020304" pitchFamily="18" charset="0"/>
              </a:rPr>
              <a:t>b</a:t>
            </a:r>
            <a:r>
              <a:rPr lang="ru-RU" sz="2800" dirty="0">
                <a:latin typeface="Times New Roman" panose="02020603050405020304" pitchFamily="18" charset="0"/>
                <a:cs typeface="Times New Roman" panose="02020603050405020304" pitchFamily="18" charset="0"/>
              </a:rPr>
              <a:t>, называется одномерной дифракционной решеткой.</a:t>
            </a:r>
          </a:p>
        </p:txBody>
      </p:sp>
      <p:graphicFrame>
        <p:nvGraphicFramePr>
          <p:cNvPr id="7" name="Object 28"/>
          <p:cNvGraphicFramePr>
            <a:graphicFrameLocks noChangeAspect="1"/>
          </p:cNvGraphicFramePr>
          <p:nvPr/>
        </p:nvGraphicFramePr>
        <p:xfrm>
          <a:off x="2928938" y="2786063"/>
          <a:ext cx="1425575" cy="346075"/>
        </p:xfrm>
        <a:graphic>
          <a:graphicData uri="http://schemas.openxmlformats.org/presentationml/2006/ole">
            <p:oleObj spid="_x0000_s29824" name="Equation" r:id="rId3" imgW="1294838" imgH="317362" progId="">
              <p:embed/>
            </p:oleObj>
          </a:graphicData>
        </a:graphic>
      </p:graphicFrame>
      <p:sp>
        <p:nvSpPr>
          <p:cNvPr id="9" name="Прямоугольник 8"/>
          <p:cNvSpPr>
            <a:spLocks noChangeArrowheads="1"/>
          </p:cNvSpPr>
          <p:nvPr/>
        </p:nvSpPr>
        <p:spPr bwMode="auto">
          <a:xfrm>
            <a:off x="395288" y="2643188"/>
            <a:ext cx="8391525"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Величина                     называется периодом (постоянной) дифракционной решетки.</a:t>
            </a:r>
          </a:p>
          <a:p>
            <a:pPr algn="just" eaLnBrk="1" hangingPunct="1">
              <a:spcBef>
                <a:spcPct val="0"/>
              </a:spcBef>
              <a:spcAft>
                <a:spcPts val="12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Обратная величина </a:t>
            </a:r>
            <a:r>
              <a:rPr lang="en-US" sz="2800" i="1">
                <a:latin typeface="Times New Roman" panose="02020603050405020304" pitchFamily="18" charset="0"/>
                <a:ea typeface="Times New Roman" panose="02020603050405020304" pitchFamily="18" charset="0"/>
                <a:cs typeface="Arial" panose="020B0604020202020204" pitchFamily="34" charset="0"/>
              </a:rPr>
              <a:t>n</a:t>
            </a:r>
            <a:r>
              <a:rPr lang="ru-RU" sz="2800">
                <a:latin typeface="Times New Roman" panose="02020603050405020304" pitchFamily="18" charset="0"/>
                <a:ea typeface="Times New Roman" panose="02020603050405020304" pitchFamily="18" charset="0"/>
                <a:cs typeface="Arial" panose="020B0604020202020204" pitchFamily="34" charset="0"/>
              </a:rPr>
              <a:t> =        определяет число штрихов на единицу длины. </a:t>
            </a:r>
            <a:endParaRPr lang="ru-RU" sz="2800">
              <a:ea typeface="Times New Roman" panose="02020603050405020304" pitchFamily="18" charset="0"/>
              <a:cs typeface="Arial" panose="020B0604020202020204" pitchFamily="34" charset="0"/>
            </a:endParaRPr>
          </a:p>
        </p:txBody>
      </p:sp>
      <p:graphicFrame>
        <p:nvGraphicFramePr>
          <p:cNvPr id="12" name="Object 29"/>
          <p:cNvGraphicFramePr>
            <a:graphicFrameLocks noChangeAspect="1"/>
          </p:cNvGraphicFramePr>
          <p:nvPr/>
        </p:nvGraphicFramePr>
        <p:xfrm>
          <a:off x="5072063" y="3643313"/>
          <a:ext cx="304800" cy="838200"/>
        </p:xfrm>
        <a:graphic>
          <a:graphicData uri="http://schemas.openxmlformats.org/presentationml/2006/ole">
            <p:oleObj spid="_x0000_s29825" name="Equation" r:id="rId4" imgW="304668" imgH="837836" progId="">
              <p:embed/>
            </p:oleObj>
          </a:graphicData>
        </a:graphic>
      </p:graphicFrame>
      <p:sp>
        <p:nvSpPr>
          <p:cNvPr id="15" name="Прямоугольник 14"/>
          <p:cNvSpPr>
            <a:spLocks noChangeArrowheads="1"/>
          </p:cNvSpPr>
          <p:nvPr/>
        </p:nvSpPr>
        <p:spPr bwMode="auto">
          <a:xfrm>
            <a:off x="468313" y="4797425"/>
            <a:ext cx="8351837" cy="157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Дифракционная картина на решетке определится как результат интерференции вторичных волн, идущих от всех щелей.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50" y="500063"/>
            <a:ext cx="4248150" cy="58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a:spLocks noChangeArrowheads="1"/>
          </p:cNvSpPr>
          <p:nvPr/>
        </p:nvSpPr>
        <p:spPr bwMode="auto">
          <a:xfrm>
            <a:off x="4429125" y="620713"/>
            <a:ext cx="4714875" cy="319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Плоская монохроматическая волна падает нормально к плоскости решетки. </a:t>
            </a:r>
          </a:p>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Каждая щель даст свою дифракционную картину, как в отсутствии других щелей.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36575" y="333375"/>
            <a:ext cx="8428038"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В</a:t>
            </a:r>
            <a:r>
              <a:rPr lang="ru-RU" sz="2800">
                <a:latin typeface="Times New Roman" panose="02020603050405020304" pitchFamily="18" charset="0"/>
                <a:ea typeface="Times New Roman" panose="02020603050405020304" pitchFamily="18" charset="0"/>
                <a:cs typeface="Arial" panose="020B0604020202020204" pitchFamily="34" charset="0"/>
              </a:rPr>
              <a:t> по прежнему будет находится центральный максимум, в котором будут интерферировать лучи, падающие на линзу </a:t>
            </a:r>
            <a:r>
              <a:rPr lang="en-US" sz="2800" i="1">
                <a:latin typeface="Times New Roman" panose="02020603050405020304" pitchFamily="18" charset="0"/>
                <a:ea typeface="Times New Roman" panose="02020603050405020304" pitchFamily="18" charset="0"/>
                <a:cs typeface="Arial" panose="020B0604020202020204" pitchFamily="34" charset="0"/>
              </a:rPr>
              <a:t>L</a:t>
            </a:r>
            <a:r>
              <a:rPr lang="ru-RU" sz="2800">
                <a:latin typeface="Times New Roman" panose="02020603050405020304" pitchFamily="18" charset="0"/>
                <a:ea typeface="Times New Roman" panose="02020603050405020304" pitchFamily="18" charset="0"/>
                <a:cs typeface="Arial" panose="020B0604020202020204" pitchFamily="34" charset="0"/>
              </a:rPr>
              <a:t> параллельно ее главной оптической оси.</a:t>
            </a:r>
            <a:endParaRPr lang="ru-RU" sz="2800">
              <a:ea typeface="Times New Roman" panose="02020603050405020304" pitchFamily="18" charset="0"/>
              <a:cs typeface="Arial" panose="020B0604020202020204" pitchFamily="34" charset="0"/>
            </a:endParaRPr>
          </a:p>
        </p:txBody>
      </p:sp>
      <p:sp>
        <p:nvSpPr>
          <p:cNvPr id="6" name="Прямоугольник 5"/>
          <p:cNvSpPr>
            <a:spLocks noChangeArrowheads="1"/>
          </p:cNvSpPr>
          <p:nvPr/>
        </p:nvSpPr>
        <p:spPr bwMode="auto">
          <a:xfrm>
            <a:off x="536575" y="1989138"/>
            <a:ext cx="8428038" cy="207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Вторичные волны  от отдельных щелей будут, кроме того, интерферировать между собой, в результате чего произойдет существенное перераспределение света на экране. </a:t>
            </a:r>
          </a:p>
        </p:txBody>
      </p:sp>
      <p:sp>
        <p:nvSpPr>
          <p:cNvPr id="8" name="Прямоугольник 7"/>
          <p:cNvSpPr>
            <a:spLocks noChangeArrowheads="1"/>
          </p:cNvSpPr>
          <p:nvPr/>
        </p:nvSpPr>
        <p:spPr bwMode="auto">
          <a:xfrm>
            <a:off x="536575" y="3865563"/>
            <a:ext cx="8428038" cy="203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Направление волн, по которым будет происходить на экране резкое увеличение интенсивности света (главные максимумы),  определится из условия:</a:t>
            </a:r>
          </a:p>
        </p:txBody>
      </p:sp>
      <p:sp>
        <p:nvSpPr>
          <p:cNvPr id="31749"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5370" name="Object 15"/>
          <p:cNvGraphicFramePr>
            <a:graphicFrameLocks noChangeAspect="1"/>
          </p:cNvGraphicFramePr>
          <p:nvPr/>
        </p:nvGraphicFramePr>
        <p:xfrm>
          <a:off x="3059113" y="5589588"/>
          <a:ext cx="2882900" cy="825500"/>
        </p:xfrm>
        <a:graphic>
          <a:graphicData uri="http://schemas.openxmlformats.org/presentationml/2006/ole">
            <p:oleObj spid="_x0000_s31811" name="Equation" r:id="rId3" imgW="28829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70"/>
                                        </p:tgtEl>
                                        <p:attrNameLst>
                                          <p:attrName>style.visibility</p:attrName>
                                        </p:attrNameLst>
                                      </p:cBhvr>
                                      <p:to>
                                        <p:strVal val="visible"/>
                                      </p:to>
                                    </p:set>
                                    <p:animEffect transition="in" filter="fade">
                                      <p:cBhvr>
                                        <p:cTn id="20"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68313" y="333375"/>
            <a:ext cx="82804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Главные минимумы определятся из условия дифракционных минимумов для одной щели: </a:t>
            </a:r>
            <a:endParaRPr lang="ru-RU" sz="2800">
              <a:ea typeface="Times New Roman" panose="02020603050405020304" pitchFamily="18" charset="0"/>
              <a:cs typeface="Arial" panose="020B0604020202020204" pitchFamily="34" charset="0"/>
            </a:endParaRPr>
          </a:p>
        </p:txBody>
      </p:sp>
      <p:sp>
        <p:nvSpPr>
          <p:cNvPr id="8" name="Прямоугольник 7"/>
          <p:cNvSpPr>
            <a:spLocks noChangeArrowheads="1"/>
          </p:cNvSpPr>
          <p:nvPr/>
        </p:nvSpPr>
        <p:spPr bwMode="auto">
          <a:xfrm>
            <a:off x="468313" y="1916113"/>
            <a:ext cx="8280400" cy="213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Между главными максимумами на экране будут располагаться слабые «побочные» максимумы и минимумы. </a:t>
            </a:r>
          </a:p>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Расстояние </a:t>
            </a:r>
            <a:r>
              <a:rPr lang="en-US" sz="2800" i="1">
                <a:latin typeface="Times New Roman" panose="02020603050405020304" pitchFamily="18" charset="0"/>
                <a:ea typeface="Times New Roman" panose="02020603050405020304" pitchFamily="18" charset="0"/>
                <a:cs typeface="Arial" panose="020B0604020202020204" pitchFamily="34" charset="0"/>
              </a:rPr>
              <a:t>BP</a:t>
            </a:r>
            <a:r>
              <a:rPr lang="ru-RU" sz="2800">
                <a:latin typeface="Times New Roman" panose="02020603050405020304" pitchFamily="18" charset="0"/>
                <a:ea typeface="Times New Roman" panose="02020603050405020304" pitchFamily="18" charset="0"/>
                <a:cs typeface="Arial" panose="020B0604020202020204" pitchFamily="34" charset="0"/>
              </a:rPr>
              <a:t> = </a:t>
            </a:r>
            <a:r>
              <a:rPr lang="en-US" sz="2800" i="1">
                <a:latin typeface="Times New Roman" panose="02020603050405020304" pitchFamily="18" charset="0"/>
                <a:ea typeface="Times New Roman" panose="02020603050405020304" pitchFamily="18" charset="0"/>
                <a:cs typeface="Arial" panose="020B0604020202020204" pitchFamily="34" charset="0"/>
              </a:rPr>
              <a:t>y</a:t>
            </a:r>
            <a:r>
              <a:rPr lang="en-US" sz="2800">
                <a:latin typeface="Times New Roman" panose="02020603050405020304" pitchFamily="18" charset="0"/>
                <a:ea typeface="Times New Roman" panose="02020603050405020304" pitchFamily="18" charset="0"/>
                <a:cs typeface="Arial" panose="020B0604020202020204" pitchFamily="34" charset="0"/>
              </a:rPr>
              <a:t> </a:t>
            </a:r>
            <a:r>
              <a:rPr lang="ru-RU" sz="2800">
                <a:latin typeface="Times New Roman" panose="02020603050405020304" pitchFamily="18" charset="0"/>
                <a:ea typeface="Times New Roman" panose="02020603050405020304" pitchFamily="18" charset="0"/>
                <a:cs typeface="Arial" panose="020B0604020202020204" pitchFamily="34" charset="0"/>
              </a:rPr>
              <a:t> равно:</a:t>
            </a:r>
            <a:endParaRPr lang="ru-RU" sz="2800">
              <a:ea typeface="Times New Roman" panose="02020603050405020304" pitchFamily="18" charset="0"/>
              <a:cs typeface="Arial" panose="020B0604020202020204" pitchFamily="34" charset="0"/>
            </a:endParaRPr>
          </a:p>
        </p:txBody>
      </p:sp>
      <p:sp>
        <p:nvSpPr>
          <p:cNvPr id="14" name="Прямоугольник 13"/>
          <p:cNvSpPr>
            <a:spLocks noChangeArrowheads="1"/>
          </p:cNvSpPr>
          <p:nvPr/>
        </p:nvSpPr>
        <p:spPr bwMode="auto">
          <a:xfrm>
            <a:off x="611188" y="5157788"/>
            <a:ext cx="8137525" cy="118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8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Отношение                                   называется</a:t>
            </a:r>
          </a:p>
          <a:p>
            <a:pPr eaLnBrk="1" hangingPunct="1">
              <a:spcBef>
                <a:spcPct val="0"/>
              </a:spcBef>
              <a:spcAft>
                <a:spcPts val="1800"/>
              </a:spcAft>
              <a:buFontTx/>
              <a:buNone/>
            </a:pPr>
            <a:r>
              <a:rPr lang="ru-RU" sz="2800" b="1" i="1">
                <a:latin typeface="Times New Roman" panose="02020603050405020304" pitchFamily="18" charset="0"/>
                <a:ea typeface="Times New Roman" panose="02020603050405020304" pitchFamily="18" charset="0"/>
                <a:cs typeface="Arial" panose="020B0604020202020204" pitchFamily="34" charset="0"/>
              </a:rPr>
              <a:t>дисперсионной способностью решетки</a:t>
            </a:r>
            <a:r>
              <a:rPr lang="ru-RU" sz="2800">
                <a:latin typeface="Times New Roman" panose="02020603050405020304" pitchFamily="18" charset="0"/>
                <a:ea typeface="Times New Roman" panose="02020603050405020304" pitchFamily="18" charset="0"/>
                <a:cs typeface="Arial" panose="020B0604020202020204" pitchFamily="34" charset="0"/>
              </a:rPr>
              <a:t>. </a:t>
            </a:r>
          </a:p>
        </p:txBody>
      </p:sp>
      <p:graphicFrame>
        <p:nvGraphicFramePr>
          <p:cNvPr id="16422" name="Object 58"/>
          <p:cNvGraphicFramePr>
            <a:graphicFrameLocks noChangeAspect="1"/>
          </p:cNvGraphicFramePr>
          <p:nvPr/>
        </p:nvGraphicFramePr>
        <p:xfrm>
          <a:off x="3563938" y="1412875"/>
          <a:ext cx="1981200" cy="393700"/>
        </p:xfrm>
        <a:graphic>
          <a:graphicData uri="http://schemas.openxmlformats.org/presentationml/2006/ole">
            <p:oleObj spid="_x0000_s33017" name="Equation" r:id="rId3" imgW="1981200" imgH="393700" progId="">
              <p:embed/>
            </p:oleObj>
          </a:graphicData>
        </a:graphic>
      </p:graphicFrame>
      <p:graphicFrame>
        <p:nvGraphicFramePr>
          <p:cNvPr id="16423" name="Object 59"/>
          <p:cNvGraphicFramePr>
            <a:graphicFrameLocks noChangeAspect="1"/>
          </p:cNvGraphicFramePr>
          <p:nvPr/>
        </p:nvGraphicFramePr>
        <p:xfrm>
          <a:off x="827088" y="4005263"/>
          <a:ext cx="3987800" cy="838200"/>
        </p:xfrm>
        <a:graphic>
          <a:graphicData uri="http://schemas.openxmlformats.org/presentationml/2006/ole">
            <p:oleObj spid="_x0000_s33018" name="Equation" r:id="rId4" imgW="3987800" imgH="838200" progId="">
              <p:embed/>
            </p:oleObj>
          </a:graphicData>
        </a:graphic>
      </p:graphicFrame>
      <p:graphicFrame>
        <p:nvGraphicFramePr>
          <p:cNvPr id="16424" name="Object 60"/>
          <p:cNvGraphicFramePr>
            <a:graphicFrameLocks noChangeAspect="1"/>
          </p:cNvGraphicFramePr>
          <p:nvPr/>
        </p:nvGraphicFramePr>
        <p:xfrm>
          <a:off x="4932363" y="4005263"/>
          <a:ext cx="1917700" cy="838200"/>
        </p:xfrm>
        <a:graphic>
          <a:graphicData uri="http://schemas.openxmlformats.org/presentationml/2006/ole">
            <p:oleObj spid="_x0000_s33019" name="Equation" r:id="rId5" imgW="1917700" imgH="838200" progId="">
              <p:embed/>
            </p:oleObj>
          </a:graphicData>
        </a:graphic>
      </p:graphicFrame>
      <p:graphicFrame>
        <p:nvGraphicFramePr>
          <p:cNvPr id="16425" name="Object 61"/>
          <p:cNvGraphicFramePr>
            <a:graphicFrameLocks noChangeAspect="1"/>
          </p:cNvGraphicFramePr>
          <p:nvPr/>
        </p:nvGraphicFramePr>
        <p:xfrm>
          <a:off x="2771775" y="4941888"/>
          <a:ext cx="2451100" cy="838200"/>
        </p:xfrm>
        <a:graphic>
          <a:graphicData uri="http://schemas.openxmlformats.org/presentationml/2006/ole">
            <p:oleObj spid="_x0000_s33020" name="Equation" r:id="rId6" imgW="2451100" imgH="838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422"/>
                                        </p:tgtEl>
                                        <p:attrNameLst>
                                          <p:attrName>style.visibility</p:attrName>
                                        </p:attrNameLst>
                                      </p:cBhvr>
                                      <p:to>
                                        <p:strVal val="visible"/>
                                      </p:to>
                                    </p:set>
                                    <p:animEffect transition="in" filter="fade">
                                      <p:cBhvr>
                                        <p:cTn id="10" dur="500"/>
                                        <p:tgtEl>
                                          <p:spTgt spid="16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6423"/>
                                        </p:tgtEl>
                                        <p:attrNameLst>
                                          <p:attrName>style.visibility</p:attrName>
                                        </p:attrNameLst>
                                      </p:cBhvr>
                                      <p:to>
                                        <p:strVal val="visible"/>
                                      </p:to>
                                    </p:set>
                                    <p:animEffect transition="in" filter="fade">
                                      <p:cBhvr>
                                        <p:cTn id="25" dur="500"/>
                                        <p:tgtEl>
                                          <p:spTgt spid="164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424"/>
                                        </p:tgtEl>
                                        <p:attrNameLst>
                                          <p:attrName>style.visibility</p:attrName>
                                        </p:attrNameLst>
                                      </p:cBhvr>
                                      <p:to>
                                        <p:strVal val="visible"/>
                                      </p:to>
                                    </p:set>
                                    <p:animEffect transition="in" filter="fade">
                                      <p:cBhvr>
                                        <p:cTn id="30" dur="500"/>
                                        <p:tgtEl>
                                          <p:spTgt spid="164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425"/>
                                        </p:tgtEl>
                                        <p:attrNameLst>
                                          <p:attrName>style.visibility</p:attrName>
                                        </p:attrNameLst>
                                      </p:cBhvr>
                                      <p:to>
                                        <p:strVal val="visible"/>
                                      </p:to>
                                    </p:set>
                                    <p:animEffect transition="in" filter="fade">
                                      <p:cBhvr>
                                        <p:cTn id="38" dur="500"/>
                                        <p:tgtEl>
                                          <p:spTgt spid="164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fade">
                                      <p:cBhvr>
                                        <p:cTn id="4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68313" y="333375"/>
            <a:ext cx="82804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FontTx/>
              <a:buNone/>
            </a:pPr>
            <a:r>
              <a:rPr lang="ru-RU" sz="2800">
                <a:latin typeface="Times New Roman" panose="02020603050405020304" pitchFamily="18" charset="0"/>
                <a:cs typeface="Times New Roman" panose="02020603050405020304" pitchFamily="18" charset="0"/>
              </a:rPr>
              <a:t>Таким образом, увеличение </a:t>
            </a:r>
            <a:r>
              <a:rPr lang="en-US" sz="2800" i="1">
                <a:latin typeface="Times New Roman" panose="02020603050405020304" pitchFamily="18" charset="0"/>
                <a:cs typeface="Times New Roman" panose="02020603050405020304" pitchFamily="18" charset="0"/>
              </a:rPr>
              <a:t>n</a:t>
            </a:r>
            <a:r>
              <a:rPr lang="ru-RU" sz="2800">
                <a:latin typeface="Times New Roman" panose="02020603050405020304" pitchFamily="18" charset="0"/>
                <a:cs typeface="Times New Roman" panose="02020603050405020304" pitchFamily="18" charset="0"/>
              </a:rPr>
              <a:t>:</a:t>
            </a:r>
            <a:endParaRPr lang="ru-RU" sz="280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15000"/>
              </a:lnSpc>
              <a:spcBef>
                <a:spcPct val="0"/>
              </a:spcBef>
            </a:pPr>
            <a:r>
              <a:rPr lang="ru-RU" sz="2800">
                <a:latin typeface="Times New Roman" panose="02020603050405020304" pitchFamily="18" charset="0"/>
                <a:cs typeface="Times New Roman" panose="02020603050405020304" pitchFamily="18" charset="0"/>
              </a:rPr>
              <a:t> увеличивает   расстояние между соседними максимумами (для данной длины волны); </a:t>
            </a:r>
          </a:p>
          <a:p>
            <a:pPr eaLnBrk="1" hangingPunct="1">
              <a:lnSpc>
                <a:spcPct val="115000"/>
              </a:lnSpc>
              <a:spcBef>
                <a:spcPct val="0"/>
              </a:spcBef>
            </a:pPr>
            <a:r>
              <a:rPr lang="ru-RU" sz="2800">
                <a:latin typeface="Times New Roman" panose="02020603050405020304" pitchFamily="18" charset="0"/>
                <a:cs typeface="Times New Roman" panose="02020603050405020304" pitchFamily="18" charset="0"/>
              </a:rPr>
              <a:t>  увеличивает расстояние между главными максимумами для двух близких длин волн.  </a:t>
            </a:r>
          </a:p>
        </p:txBody>
      </p:sp>
      <p:pic>
        <p:nvPicPr>
          <p:cNvPr id="4"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250" y="2862263"/>
            <a:ext cx="6121400" cy="373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0113" y="1052513"/>
            <a:ext cx="7343775"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a:spLocks noChangeArrowheads="1"/>
          </p:cNvSpPr>
          <p:nvPr/>
        </p:nvSpPr>
        <p:spPr bwMode="auto">
          <a:xfrm>
            <a:off x="611188" y="3630613"/>
            <a:ext cx="8208962"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Положение главных максимумов зависит от длины волны. Поэтому, если на решетку падает немонохроматическое излучение, то в каждом порядке дифракции возникает спектр падающего излучения. </a:t>
            </a:r>
            <a:endParaRPr lang="ru-RU" sz="280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611188" y="188913"/>
            <a:ext cx="813752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800">
                <a:solidFill>
                  <a:srgbClr val="FF0000"/>
                </a:solidFill>
                <a:latin typeface="Times New Roman" panose="02020603050405020304" pitchFamily="18" charset="0"/>
                <a:cs typeface="Times New Roman" panose="02020603050405020304" pitchFamily="18" charset="0"/>
              </a:rPr>
              <a:t> Дифракционный предел</a:t>
            </a:r>
          </a:p>
          <a:p>
            <a:pPr algn="ctr" eaLnBrk="1" hangingPunct="1">
              <a:spcBef>
                <a:spcPct val="0"/>
              </a:spcBef>
              <a:buFontTx/>
              <a:buNone/>
            </a:pPr>
            <a:r>
              <a:rPr lang="ru-RU" sz="2800">
                <a:solidFill>
                  <a:srgbClr val="FF0000"/>
                </a:solidFill>
                <a:latin typeface="Times New Roman" panose="02020603050405020304" pitchFamily="18" charset="0"/>
                <a:cs typeface="Times New Roman" panose="02020603050405020304" pitchFamily="18" charset="0"/>
              </a:rPr>
              <a:t>разрешения оптических приборов</a:t>
            </a:r>
          </a:p>
        </p:txBody>
      </p:sp>
      <p:sp>
        <p:nvSpPr>
          <p:cNvPr id="5" name="Прямоугольник 4"/>
          <p:cNvSpPr>
            <a:spLocks noChangeArrowheads="1"/>
          </p:cNvSpPr>
          <p:nvPr/>
        </p:nvSpPr>
        <p:spPr bwMode="auto">
          <a:xfrm>
            <a:off x="684213" y="1484313"/>
            <a:ext cx="82804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В силу волновой природы света никакая оптическая система не может дать точечного изображения.</a:t>
            </a:r>
            <a:endParaRPr lang="ru-RU" sz="2800">
              <a:ea typeface="Times New Roman" panose="02020603050405020304" pitchFamily="18" charset="0"/>
              <a:cs typeface="Arial" panose="020B0604020202020204" pitchFamily="34" charset="0"/>
            </a:endParaRPr>
          </a:p>
        </p:txBody>
      </p:sp>
      <p:sp>
        <p:nvSpPr>
          <p:cNvPr id="7" name="Прямоугольник 6"/>
          <p:cNvSpPr/>
          <p:nvPr/>
        </p:nvSpPr>
        <p:spPr>
          <a:xfrm>
            <a:off x="611188" y="2420938"/>
            <a:ext cx="8137525" cy="1108075"/>
          </a:xfrm>
          <a:prstGeom prst="rect">
            <a:avLst/>
          </a:prstGeom>
        </p:spPr>
        <p:txBody>
          <a:bodyPr>
            <a:spAutoFit/>
          </a:bodyPr>
          <a:lstStyle/>
          <a:p>
            <a:pPr marL="514350" indent="-514350" eaLnBrk="1" fontAlgn="auto" hangingPunct="1">
              <a:spcBef>
                <a:spcPts val="0"/>
              </a:spcBef>
              <a:spcAft>
                <a:spcPts val="1200"/>
              </a:spcAft>
              <a:buFont typeface="+mj-lt"/>
              <a:buAutoNum type="arabicPeriod"/>
              <a:defRPr/>
            </a:pPr>
            <a:r>
              <a:rPr lang="ru-RU" sz="2800" dirty="0">
                <a:latin typeface="Times New Roman"/>
                <a:ea typeface="Times New Roman"/>
                <a:cs typeface="Arial"/>
              </a:rPr>
              <a:t>Разрешающая способность дифракционной</a:t>
            </a:r>
          </a:p>
          <a:p>
            <a:pPr eaLnBrk="1" fontAlgn="auto" hangingPunct="1">
              <a:spcBef>
                <a:spcPts val="0"/>
              </a:spcBef>
              <a:spcAft>
                <a:spcPts val="1200"/>
              </a:spcAft>
              <a:defRPr/>
            </a:pPr>
            <a:r>
              <a:rPr lang="ru-RU" sz="2800" dirty="0">
                <a:latin typeface="Times New Roman"/>
                <a:ea typeface="Times New Roman"/>
                <a:cs typeface="Arial"/>
              </a:rPr>
              <a:t>      решетки: </a:t>
            </a:r>
            <a:endParaRPr lang="ru-RU" sz="2800" dirty="0">
              <a:latin typeface="+mn-lt"/>
            </a:endParaRPr>
          </a:p>
        </p:txBody>
      </p:sp>
      <p:sp>
        <p:nvSpPr>
          <p:cNvPr id="12" name="Прямоугольник 11"/>
          <p:cNvSpPr>
            <a:spLocks noChangeArrowheads="1"/>
          </p:cNvSpPr>
          <p:nvPr/>
        </p:nvSpPr>
        <p:spPr bwMode="auto">
          <a:xfrm>
            <a:off x="395288" y="3500438"/>
            <a:ext cx="8320087" cy="326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8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dirty="0">
                <a:latin typeface="Times New Roman" panose="02020603050405020304" pitchFamily="18" charset="0"/>
                <a:cs typeface="Times New Roman" panose="02020603050405020304" pitchFamily="18" charset="0"/>
              </a:rPr>
              <a:t>Две близкие линии в спектре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-го порядка различимы, если главный максимум для длины волны              отстоит от главного максимума для длины волны              не менее, чем на полуширину  главного максимума.</a:t>
            </a:r>
            <a:r>
              <a:rPr lang="ru-RU" sz="2800" dirty="0">
                <a:latin typeface="Cambria" panose="02040503050406030204" pitchFamily="18" charset="0"/>
                <a:cs typeface="Times New Roman" panose="02020603050405020304" pitchFamily="18" charset="0"/>
              </a:rPr>
              <a:t>                               </a:t>
            </a:r>
          </a:p>
          <a:p>
            <a:pPr eaLnBrk="1" hangingPunct="1">
              <a:lnSpc>
                <a:spcPct val="115000"/>
              </a:lnSpc>
              <a:spcBef>
                <a:spcPct val="0"/>
              </a:spcBef>
              <a:spcAft>
                <a:spcPts val="1000"/>
              </a:spcAft>
              <a:buFontTx/>
              <a:buNone/>
            </a:pPr>
            <a:r>
              <a:rPr lang="ru-RU" dirty="0">
                <a:latin typeface="Times New Roman" panose="02020603050405020304" pitchFamily="18" charset="0"/>
                <a:cs typeface="Times New Roman" panose="02020603050405020304" pitchFamily="18" charset="0"/>
              </a:rPr>
              <a:t>					(Критерий Рэлея).</a:t>
            </a:r>
            <a:endParaRPr lang="ru-RU" sz="2800" dirty="0"/>
          </a:p>
        </p:txBody>
      </p:sp>
      <p:graphicFrame>
        <p:nvGraphicFramePr>
          <p:cNvPr id="17436" name="Object 43"/>
          <p:cNvGraphicFramePr>
            <a:graphicFrameLocks noChangeAspect="1"/>
          </p:cNvGraphicFramePr>
          <p:nvPr/>
        </p:nvGraphicFramePr>
        <p:xfrm>
          <a:off x="3348038" y="2924175"/>
          <a:ext cx="1655762" cy="682625"/>
        </p:xfrm>
        <a:graphic>
          <a:graphicData uri="http://schemas.openxmlformats.org/presentationml/2006/ole">
            <p:oleObj spid="_x0000_s36029" name="Equation" r:id="rId3" imgW="2006600" imgH="825500" progId="">
              <p:embed/>
            </p:oleObj>
          </a:graphicData>
        </a:graphic>
      </p:graphicFrame>
      <p:graphicFrame>
        <p:nvGraphicFramePr>
          <p:cNvPr id="17437" name="Object 44"/>
          <p:cNvGraphicFramePr>
            <a:graphicFrameLocks noChangeAspect="1"/>
          </p:cNvGraphicFramePr>
          <p:nvPr/>
        </p:nvGraphicFramePr>
        <p:xfrm>
          <a:off x="3143250" y="5143500"/>
          <a:ext cx="863600" cy="304800"/>
        </p:xfrm>
        <a:graphic>
          <a:graphicData uri="http://schemas.openxmlformats.org/presentationml/2006/ole">
            <p:oleObj spid="_x0000_s36030" name="Equation" r:id="rId4" imgW="863225" imgH="304668" progId="">
              <p:embed/>
            </p:oleObj>
          </a:graphicData>
        </a:graphic>
      </p:graphicFrame>
      <p:graphicFrame>
        <p:nvGraphicFramePr>
          <p:cNvPr id="17438" name="Object 45"/>
          <p:cNvGraphicFramePr>
            <a:graphicFrameLocks noChangeAspect="1"/>
          </p:cNvGraphicFramePr>
          <p:nvPr/>
        </p:nvGraphicFramePr>
        <p:xfrm>
          <a:off x="2143125" y="4572000"/>
          <a:ext cx="215900" cy="304800"/>
        </p:xfrm>
        <a:graphic>
          <a:graphicData uri="http://schemas.openxmlformats.org/presentationml/2006/ole">
            <p:oleObj spid="_x0000_s36031" name="Equation" r:id="rId5" imgW="215713" imgH="30453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7436"/>
                                        </p:tgtEl>
                                        <p:attrNameLst>
                                          <p:attrName>style.visibility</p:attrName>
                                        </p:attrNameLst>
                                      </p:cBhvr>
                                      <p:to>
                                        <p:strVal val="visible"/>
                                      </p:to>
                                    </p:set>
                                    <p:animEffect transition="in" filter="fade">
                                      <p:cBhvr>
                                        <p:cTn id="20" dur="500"/>
                                        <p:tgtEl>
                                          <p:spTgt spid="174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7437"/>
                                        </p:tgtEl>
                                        <p:attrNameLst>
                                          <p:attrName>style.visibility</p:attrName>
                                        </p:attrNameLst>
                                      </p:cBhvr>
                                      <p:to>
                                        <p:strVal val="visible"/>
                                      </p:to>
                                    </p:set>
                                    <p:animEffect transition="in" filter="fade">
                                      <p:cBhvr>
                                        <p:cTn id="28" dur="500"/>
                                        <p:tgtEl>
                                          <p:spTgt spid="17437"/>
                                        </p:tgtEl>
                                      </p:cBhvr>
                                    </p:animEffect>
                                  </p:childTnLst>
                                </p:cTn>
                              </p:par>
                              <p:par>
                                <p:cTn id="29" presetID="10" presetClass="entr" presetSubtype="0" fill="hold" nodeType="withEffect">
                                  <p:stCondLst>
                                    <p:cond delay="0"/>
                                  </p:stCondLst>
                                  <p:childTnLst>
                                    <p:set>
                                      <p:cBhvr>
                                        <p:cTn id="30" dur="1" fill="hold">
                                          <p:stCondLst>
                                            <p:cond delay="0"/>
                                          </p:stCondLst>
                                        </p:cTn>
                                        <p:tgtEl>
                                          <p:spTgt spid="17438"/>
                                        </p:tgtEl>
                                        <p:attrNameLst>
                                          <p:attrName>style.visibility</p:attrName>
                                        </p:attrNameLst>
                                      </p:cBhvr>
                                      <p:to>
                                        <p:strVal val="visible"/>
                                      </p:to>
                                    </p:set>
                                    <p:animEffect transition="in" filter="fade">
                                      <p:cBhvr>
                                        <p:cTn id="31" dur="500"/>
                                        <p:tgtEl>
                                          <p:spTgt spid="17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Введение</a:t>
            </a:r>
            <a:r>
              <a:rPr lang="ru-RU" altLang="ru-RU" sz="32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Между </a:t>
            </a:r>
            <a:r>
              <a:rPr lang="ru-RU" sz="2400" dirty="0" smtClean="0">
                <a:latin typeface="Times New Roman" pitchFamily="18" charset="0"/>
                <a:cs typeface="Times New Roman" pitchFamily="18" charset="0"/>
              </a:rPr>
              <a:t>дифракцией и интерференцией нет принципиального различия. Оба явления сопровождаются перераспределением светового потока в результате суперпозиции волн</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i="1" dirty="0" smtClean="0">
                <a:latin typeface="Times New Roman" panose="02020603050405020304" pitchFamily="18" charset="0"/>
                <a:ea typeface="Times New Roman" panose="02020603050405020304" pitchFamily="18" charset="0"/>
                <a:cs typeface="Arial" panose="020B0604020202020204" pitchFamily="34" charset="0"/>
              </a:rPr>
              <a:t>Дифракцией </a:t>
            </a:r>
            <a:r>
              <a:rPr lang="ru-RU" sz="2400" b="1" i="1" dirty="0" smtClean="0">
                <a:latin typeface="Times New Roman" panose="02020603050405020304" pitchFamily="18" charset="0"/>
                <a:ea typeface="Times New Roman" panose="02020603050405020304" pitchFamily="18" charset="0"/>
                <a:cs typeface="Arial" panose="020B0604020202020204" pitchFamily="34" charset="0"/>
              </a:rPr>
              <a:t>света </a:t>
            </a:r>
            <a:r>
              <a:rPr lang="ru-RU" sz="2400" dirty="0" smtClean="0">
                <a:latin typeface="Times New Roman" panose="02020603050405020304" pitchFamily="18" charset="0"/>
                <a:ea typeface="Times New Roman" panose="02020603050405020304" pitchFamily="18" charset="0"/>
                <a:cs typeface="Arial" panose="020B0604020202020204" pitchFamily="34" charset="0"/>
              </a:rPr>
              <a:t>называется явление отклонения света от прямолинейного направления распространения при прохождении вблизи </a:t>
            </a:r>
            <a:r>
              <a:rPr lang="ru-RU" sz="2400" dirty="0" smtClean="0">
                <a:latin typeface="Times New Roman" panose="02020603050405020304" pitchFamily="18" charset="0"/>
                <a:ea typeface="Times New Roman" panose="02020603050405020304" pitchFamily="18" charset="0"/>
                <a:cs typeface="Arial" panose="020B0604020202020204" pitchFamily="34" charset="0"/>
              </a:rPr>
              <a:t>препятствий и перераспределением интенсивности света.</a:t>
            </a:r>
            <a:r>
              <a:rPr lang="ru-RU" sz="2400" dirty="0" smtClean="0"/>
              <a:t> </a:t>
            </a:r>
            <a:r>
              <a:rPr lang="ru-RU" sz="2400" dirty="0" smtClean="0"/>
              <a:t/>
            </a:r>
            <a:br>
              <a:rPr lang="ru-RU" sz="2400" dirty="0" smtClean="0"/>
            </a:br>
            <a:r>
              <a:rPr lang="ru-RU" sz="2400" dirty="0" smtClean="0"/>
              <a:t>	</a:t>
            </a:r>
            <a:r>
              <a:rPr lang="ru-RU" sz="2400" dirty="0" smtClean="0">
                <a:latin typeface="Times New Roman" pitchFamily="18" charset="0"/>
                <a:cs typeface="Times New Roman" pitchFamily="18" charset="0"/>
              </a:rPr>
              <a:t>Принято </a:t>
            </a:r>
            <a:r>
              <a:rPr lang="ru-RU" sz="2400" dirty="0" smtClean="0">
                <a:latin typeface="Times New Roman" pitchFamily="18" charset="0"/>
                <a:cs typeface="Times New Roman" pitchFamily="18" charset="0"/>
              </a:rPr>
              <a:t>различать два вида </a:t>
            </a:r>
            <a:r>
              <a:rPr lang="ru-RU" sz="2400" dirty="0" smtClean="0">
                <a:latin typeface="Times New Roman" pitchFamily="18" charset="0"/>
                <a:cs typeface="Times New Roman" pitchFamily="18" charset="0"/>
              </a:rPr>
              <a:t>дифракции: в сферических лучах ( дифракция </a:t>
            </a:r>
            <a:r>
              <a:rPr lang="ru-RU" sz="2400" dirty="0" smtClean="0">
                <a:latin typeface="Times New Roman" pitchFamily="18" charset="0"/>
                <a:cs typeface="Times New Roman" pitchFamily="18" charset="0"/>
              </a:rPr>
              <a:t>Ф</a:t>
            </a:r>
            <a:r>
              <a:rPr lang="ru-RU" sz="2400" dirty="0" smtClean="0">
                <a:latin typeface="Times New Roman" pitchFamily="18" charset="0"/>
                <a:cs typeface="Times New Roman" pitchFamily="18" charset="0"/>
              </a:rPr>
              <a:t>ренеля), когда источник света от препятствия находиться близко, и   </a:t>
            </a:r>
            <a:r>
              <a:rPr lang="ru-RU" sz="2400" dirty="0" smtClean="0">
                <a:latin typeface="Times New Roman" pitchFamily="18" charset="0"/>
                <a:cs typeface="Times New Roman" pitchFamily="18" charset="0"/>
              </a:rPr>
              <a:t>когда источник света находится достаточно </a:t>
            </a:r>
            <a:r>
              <a:rPr lang="ru-RU" sz="2400" dirty="0" smtClean="0">
                <a:latin typeface="Times New Roman" pitchFamily="18" charset="0"/>
                <a:cs typeface="Times New Roman" pitchFamily="18" charset="0"/>
              </a:rPr>
              <a:t>далеко, </a:t>
            </a:r>
            <a:r>
              <a:rPr lang="ru-RU" sz="2400" dirty="0" smtClean="0">
                <a:latin typeface="Times New Roman" pitchFamily="18" charset="0"/>
                <a:cs typeface="Times New Roman" pitchFamily="18" charset="0"/>
              </a:rPr>
              <a:t>то говорят о дифракции Фраунгофера или дифракции в параллельных лучах. </a:t>
            </a:r>
            <a:r>
              <a:rPr lang="ru-RU" sz="2400" dirty="0" smtClean="0">
                <a:ea typeface="Times New Roman" panose="02020603050405020304" pitchFamily="18" charset="0"/>
                <a:cs typeface="Arial" panose="020B0604020202020204" pitchFamily="34" charset="0"/>
              </a:rPr>
              <a:t/>
            </a:r>
            <a:br>
              <a:rPr lang="ru-RU" sz="2400" dirty="0" smtClean="0">
                <a:ea typeface="Times New Roman" panose="02020603050405020304" pitchFamily="18" charset="0"/>
                <a:cs typeface="Arial" panose="020B0604020202020204" pitchFamily="34" charset="0"/>
              </a:rPr>
            </a:br>
            <a:endParaRPr lang="ru-RU"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611188" y="476250"/>
            <a:ext cx="6880225" cy="183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 typeface="Calibri" panose="020F0502020204030204" pitchFamily="34" charset="0"/>
              <a:buAutoNum type="arabicPeriod" startAt="2"/>
            </a:pPr>
            <a:r>
              <a:rPr lang="ru-RU" sz="2800">
                <a:latin typeface="Times New Roman" panose="02020603050405020304" pitchFamily="18" charset="0"/>
                <a:cs typeface="Times New Roman" panose="02020603050405020304" pitchFamily="18" charset="0"/>
              </a:rPr>
              <a:t>Разрешающая сила объектива:</a:t>
            </a:r>
          </a:p>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где </a:t>
            </a:r>
            <a:r>
              <a:rPr lang="en-US" sz="2800" i="1">
                <a:latin typeface="Times New Roman" panose="02020603050405020304" pitchFamily="18" charset="0"/>
                <a:ea typeface="Times New Roman" panose="02020603050405020304" pitchFamily="18" charset="0"/>
                <a:cs typeface="Arial" panose="020B0604020202020204" pitchFamily="34" charset="0"/>
              </a:rPr>
              <a:t>D</a:t>
            </a:r>
            <a:r>
              <a:rPr lang="ru-RU" sz="2800">
                <a:latin typeface="Times New Roman" panose="02020603050405020304" pitchFamily="18" charset="0"/>
                <a:ea typeface="Times New Roman" panose="02020603050405020304" pitchFamily="18" charset="0"/>
                <a:cs typeface="Arial" panose="020B0604020202020204" pitchFamily="34" charset="0"/>
              </a:rPr>
              <a:t> – диаметр объектива.</a:t>
            </a:r>
          </a:p>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Предельное угловое разрешение объектива:</a:t>
            </a:r>
          </a:p>
        </p:txBody>
      </p:sp>
      <p:graphicFrame>
        <p:nvGraphicFramePr>
          <p:cNvPr id="8" name="Object 45"/>
          <p:cNvGraphicFramePr>
            <a:graphicFrameLocks noChangeAspect="1"/>
          </p:cNvGraphicFramePr>
          <p:nvPr/>
        </p:nvGraphicFramePr>
        <p:xfrm>
          <a:off x="3708400" y="2538413"/>
          <a:ext cx="1371600" cy="819150"/>
        </p:xfrm>
        <a:graphic>
          <a:graphicData uri="http://schemas.openxmlformats.org/presentationml/2006/ole">
            <p:oleObj spid="_x0000_s37051" name="Equation" r:id="rId3" imgW="1371600" imgH="825500" progId="">
              <p:embed/>
            </p:oleObj>
          </a:graphicData>
        </a:graphic>
      </p:graphicFrame>
      <p:sp>
        <p:nvSpPr>
          <p:cNvPr id="10" name="Прямоугольник 9"/>
          <p:cNvSpPr>
            <a:spLocks noChangeArrowheads="1"/>
          </p:cNvSpPr>
          <p:nvPr/>
        </p:nvSpPr>
        <p:spPr bwMode="auto">
          <a:xfrm>
            <a:off x="611188" y="3713163"/>
            <a:ext cx="8208962"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Пример: Найти предельное угловое разрешение зрачка человека.</a:t>
            </a:r>
          </a:p>
        </p:txBody>
      </p:sp>
      <p:graphicFrame>
        <p:nvGraphicFramePr>
          <p:cNvPr id="18463" name="Object 46"/>
          <p:cNvGraphicFramePr>
            <a:graphicFrameLocks noChangeAspect="1"/>
          </p:cNvGraphicFramePr>
          <p:nvPr/>
        </p:nvGraphicFramePr>
        <p:xfrm>
          <a:off x="6372225" y="476250"/>
          <a:ext cx="1574800" cy="889000"/>
        </p:xfrm>
        <a:graphic>
          <a:graphicData uri="http://schemas.openxmlformats.org/presentationml/2006/ole">
            <p:oleObj spid="_x0000_s37052" name="Equation" r:id="rId4" imgW="1574800" imgH="889000" progId="">
              <p:embed/>
            </p:oleObj>
          </a:graphicData>
        </a:graphic>
      </p:graphicFrame>
      <p:graphicFrame>
        <p:nvGraphicFramePr>
          <p:cNvPr id="18464" name="Object 47"/>
          <p:cNvGraphicFramePr>
            <a:graphicFrameLocks noChangeAspect="1"/>
          </p:cNvGraphicFramePr>
          <p:nvPr/>
        </p:nvGraphicFramePr>
        <p:xfrm>
          <a:off x="1763713" y="5013325"/>
          <a:ext cx="5537200" cy="889000"/>
        </p:xfrm>
        <a:graphic>
          <a:graphicData uri="http://schemas.openxmlformats.org/presentationml/2006/ole">
            <p:oleObj spid="_x0000_s37053" name="Equation" r:id="rId5" imgW="5537200" imgH="889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63"/>
                                        </p:tgtEl>
                                        <p:attrNameLst>
                                          <p:attrName>style.visibility</p:attrName>
                                        </p:attrNameLst>
                                      </p:cBhvr>
                                      <p:to>
                                        <p:strVal val="visible"/>
                                      </p:to>
                                    </p:set>
                                    <p:animEffect transition="in" filter="fade">
                                      <p:cBhvr>
                                        <p:cTn id="10" dur="500"/>
                                        <p:tgtEl>
                                          <p:spTgt spid="184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8464"/>
                                        </p:tgtEl>
                                        <p:attrNameLst>
                                          <p:attrName>style.visibility</p:attrName>
                                        </p:attrNameLst>
                                      </p:cBhvr>
                                      <p:to>
                                        <p:strVal val="visible"/>
                                      </p:to>
                                    </p:set>
                                    <p:animEffect transition="in" filter="fade">
                                      <p:cBhvr>
                                        <p:cTn id="33"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3.Дифракция от </a:t>
            </a:r>
            <a:r>
              <a:rPr lang="ru-RU" sz="3200" dirty="0" err="1" smtClean="0">
                <a:latin typeface="Times New Roman" panose="02020603050405020304" pitchFamily="18" charset="0"/>
                <a:cs typeface="Times New Roman" panose="02020603050405020304" pitchFamily="18" charset="0"/>
              </a:rPr>
              <a:t>обьемной</a:t>
            </a:r>
            <a:r>
              <a:rPr lang="ru-RU" sz="3200" dirty="0" smtClean="0">
                <a:latin typeface="Times New Roman" panose="02020603050405020304" pitchFamily="18" charset="0"/>
                <a:cs typeface="Times New Roman" panose="02020603050405020304" pitchFamily="18" charset="0"/>
              </a:rPr>
              <a:t> решетки.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Опыт Лауэ</a:t>
            </a:r>
            <a:endParaRPr lang="ru-RU" dirty="0" smtClean="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827584" y="1916832"/>
            <a:ext cx="7264336" cy="403244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Немецкий </a:t>
            </a:r>
            <a:r>
              <a:rPr lang="ru-RU" sz="2400" dirty="0" smtClean="0">
                <a:latin typeface="Times New Roman" pitchFamily="18" charset="0"/>
                <a:cs typeface="Times New Roman" pitchFamily="18" charset="0"/>
              </a:rPr>
              <a:t>физик, лауреат Нобелевской премии по физике в 1914 году «за открытие дифракции рентгеновских лучей на кристаллах».</a:t>
            </a:r>
            <a:endParaRPr lang="ru-RU" sz="2400" dirty="0">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2" cstate="print"/>
          <a:srcRect/>
          <a:stretch>
            <a:fillRect/>
          </a:stretch>
        </p:blipFill>
        <p:spPr bwMode="auto">
          <a:xfrm>
            <a:off x="2699792" y="2060848"/>
            <a:ext cx="3010088" cy="424539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r>
              <a:rPr lang="ru-RU" sz="2800" dirty="0" err="1" smtClean="0">
                <a:latin typeface="Times New Roman" panose="02020603050405020304" pitchFamily="18" charset="0"/>
                <a:cs typeface="Times New Roman" panose="02020603050405020304" pitchFamily="18" charset="0"/>
              </a:rPr>
              <a:t>Ренгенограмма</a:t>
            </a:r>
            <a:r>
              <a:rPr lang="ru-RU" sz="2800" dirty="0" smtClean="0">
                <a:latin typeface="Times New Roman" panose="02020603050405020304" pitchFamily="18" charset="0"/>
                <a:cs typeface="Times New Roman" panose="02020603050405020304" pitchFamily="18" charset="0"/>
              </a:rPr>
              <a:t> поваренной </a:t>
            </a:r>
            <a:r>
              <a:rPr lang="ru-RU" sz="2800" dirty="0" smtClean="0">
                <a:latin typeface="Times New Roman" panose="02020603050405020304" pitchFamily="18" charset="0"/>
                <a:cs typeface="Times New Roman" panose="02020603050405020304" pitchFamily="18" charset="0"/>
              </a:rPr>
              <a:t>соли </a:t>
            </a:r>
            <a:r>
              <a:rPr lang="ru-RU" sz="2800" dirty="0" err="1" smtClean="0">
                <a:latin typeface="Times New Roman" pitchFamily="18" charset="0"/>
                <a:cs typeface="Times New Roman" pitchFamily="18" charset="0"/>
              </a:rPr>
              <a:t>Лауэграмма</a:t>
            </a:r>
            <a:r>
              <a:rPr lang="ru-RU" sz="2800" dirty="0" smtClean="0">
                <a:latin typeface="Times New Roman" pitchFamily="18" charset="0"/>
                <a:cs typeface="Times New Roman" pitchFamily="18" charset="0"/>
              </a:rPr>
              <a:t> поваренной соли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a:t>
            </a:r>
            <a:r>
              <a:rPr lang="en-US" sz="2800" dirty="0" smtClean="0"/>
              <a:t/>
            </a:r>
            <a:br>
              <a:rPr lang="en-US" sz="2800" dirty="0" smtClean="0"/>
            </a:br>
            <a:endParaRPr lang="ru-RU" sz="2800" dirty="0" smtClean="0">
              <a:latin typeface="Times New Roman" panose="02020603050405020304" pitchFamily="18" charset="0"/>
              <a:cs typeface="Times New Roman" panose="02020603050405020304" pitchFamily="18" charset="0"/>
            </a:endParaRPr>
          </a:p>
        </p:txBody>
      </p:sp>
      <p:pic>
        <p:nvPicPr>
          <p:cNvPr id="66563" name="Picture 3"/>
          <p:cNvPicPr>
            <a:picLocks noChangeAspect="1" noChangeArrowheads="1"/>
          </p:cNvPicPr>
          <p:nvPr/>
        </p:nvPicPr>
        <p:blipFill>
          <a:blip r:embed="rId2" cstate="print"/>
          <a:srcRect/>
          <a:stretch>
            <a:fillRect/>
          </a:stretch>
        </p:blipFill>
        <p:spPr bwMode="auto">
          <a:xfrm>
            <a:off x="2411760" y="1052736"/>
            <a:ext cx="3279974" cy="551666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Расположение </a:t>
            </a:r>
            <a:r>
              <a:rPr lang="ru-RU" sz="2400" dirty="0" smtClean="0">
                <a:latin typeface="Times New Roman" pitchFamily="18" charset="0"/>
                <a:cs typeface="Times New Roman" pitchFamily="18" charset="0"/>
              </a:rPr>
              <a:t>дифракционных пятен на </a:t>
            </a:r>
            <a:r>
              <a:rPr lang="ru-RU" sz="2400" dirty="0" err="1" smtClean="0">
                <a:latin typeface="Times New Roman" pitchFamily="18" charset="0"/>
                <a:cs typeface="Times New Roman" pitchFamily="18" charset="0"/>
              </a:rPr>
              <a:t>лауэграммах</a:t>
            </a:r>
            <a:r>
              <a:rPr lang="ru-RU" sz="2400" dirty="0" smtClean="0">
                <a:latin typeface="Times New Roman" pitchFamily="18" charset="0"/>
                <a:cs typeface="Times New Roman" pitchFamily="18" charset="0"/>
              </a:rPr>
              <a:t> зависит от симметрии кристалла и его ориентации относительно падающего луча. По характеру пятен на </a:t>
            </a:r>
            <a:r>
              <a:rPr lang="ru-RU" sz="2400" dirty="0" err="1" smtClean="0">
                <a:latin typeface="Times New Roman" pitchFamily="18" charset="0"/>
                <a:cs typeface="Times New Roman" pitchFamily="18" charset="0"/>
              </a:rPr>
              <a:t>лауэграммах</a:t>
            </a:r>
            <a:r>
              <a:rPr lang="ru-RU" sz="2400" dirty="0" smtClean="0">
                <a:latin typeface="Times New Roman" pitchFamily="18" charset="0"/>
                <a:cs typeface="Times New Roman" pitchFamily="18" charset="0"/>
              </a:rPr>
              <a:t> можно выявить внутренние напряжения и некоторые др. дефекты кристаллической структуры. Методом Лауэ проверяют качество монокристаллов при выборе образца для его более полного структурного исследования. </a:t>
            </a:r>
            <a:endParaRPr lang="ru-RU" sz="2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FF0000"/>
                </a:solidFill>
                <a:latin typeface="Times New Roman" panose="02020603050405020304" pitchFamily="18" charset="0"/>
                <a:cs typeface="Times New Roman" panose="02020603050405020304" pitchFamily="18" charset="0"/>
              </a:rPr>
              <a:t>Формула </a:t>
            </a:r>
            <a:r>
              <a:rPr lang="ru-RU" sz="3200" dirty="0" err="1" smtClean="0">
                <a:solidFill>
                  <a:srgbClr val="FF0000"/>
                </a:solidFill>
                <a:latin typeface="Times New Roman" panose="02020603050405020304" pitchFamily="18" charset="0"/>
                <a:cs typeface="Times New Roman" panose="02020603050405020304" pitchFamily="18" charset="0"/>
              </a:rPr>
              <a:t>Вульфа-Бреггов</a:t>
            </a:r>
            <a:endParaRPr lang="ru-RU" sz="3200" dirty="0"/>
          </a:p>
        </p:txBody>
      </p:sp>
      <p:pic>
        <p:nvPicPr>
          <p:cNvPr id="65538" name="Picture 2"/>
          <p:cNvPicPr>
            <a:picLocks noChangeAspect="1" noChangeArrowheads="1"/>
          </p:cNvPicPr>
          <p:nvPr/>
        </p:nvPicPr>
        <p:blipFill>
          <a:blip r:embed="rId2" cstate="print"/>
          <a:srcRect/>
          <a:stretch>
            <a:fillRect/>
          </a:stretch>
        </p:blipFill>
        <p:spPr bwMode="auto">
          <a:xfrm>
            <a:off x="539553" y="1412776"/>
            <a:ext cx="3299733" cy="3456384"/>
          </a:xfrm>
          <a:prstGeom prst="rect">
            <a:avLst/>
          </a:prstGeom>
          <a:noFill/>
          <a:ln w="9525">
            <a:noFill/>
            <a:miter lim="800000"/>
            <a:headEnd/>
            <a:tailEnd/>
          </a:ln>
          <a:effectLst/>
        </p:spPr>
      </p:pic>
      <p:sp>
        <p:nvSpPr>
          <p:cNvPr id="4" name="Прямоугольник 3"/>
          <p:cNvSpPr/>
          <p:nvPr/>
        </p:nvSpPr>
        <p:spPr>
          <a:xfrm>
            <a:off x="611560" y="4967302"/>
            <a:ext cx="8280920" cy="1569660"/>
          </a:xfrm>
          <a:prstGeom prst="rect">
            <a:avLst/>
          </a:prstGeom>
        </p:spPr>
        <p:txBody>
          <a:bodyPr wrap="square">
            <a:spAutoFit/>
          </a:bodyPr>
          <a:lstStyle/>
          <a:p>
            <a:r>
              <a:rPr lang="ru-RU" sz="2400" dirty="0" smtClean="0">
                <a:latin typeface="Times New Roman" pitchFamily="18" charset="0"/>
                <a:cs typeface="Times New Roman" pitchFamily="18" charset="0"/>
              </a:rPr>
              <a:t>Обсуждения статьи Лауэ отцом и сыном Брэггами в 1912 г. привели их к созданию рентгеноструктурного анализа – метода исследования кристаллов, основанного на дифракции рентгеновского излучения.</a:t>
            </a:r>
            <a:endParaRPr lang="ru-RU" sz="2400" dirty="0">
              <a:latin typeface="Times New Roman" pitchFamily="18" charset="0"/>
              <a:cs typeface="Times New Roman" pitchFamily="18" charset="0"/>
            </a:endParaRPr>
          </a:p>
        </p:txBody>
      </p:sp>
      <p:pic>
        <p:nvPicPr>
          <p:cNvPr id="65540" name="Picture 4"/>
          <p:cNvPicPr>
            <a:picLocks noChangeAspect="1" noChangeArrowheads="1"/>
          </p:cNvPicPr>
          <p:nvPr/>
        </p:nvPicPr>
        <p:blipFill>
          <a:blip r:embed="rId3" cstate="print"/>
          <a:srcRect/>
          <a:stretch>
            <a:fillRect/>
          </a:stretch>
        </p:blipFill>
        <p:spPr bwMode="auto">
          <a:xfrm>
            <a:off x="3995935" y="1556792"/>
            <a:ext cx="4967185" cy="302433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Русский ученый </a:t>
            </a:r>
            <a:r>
              <a:rPr lang="ru-RU" sz="2400" dirty="0" smtClean="0">
                <a:latin typeface="Times New Roman" pitchFamily="18" charset="0"/>
                <a:cs typeface="Times New Roman" pitchFamily="18" charset="0"/>
              </a:rPr>
              <a:t>Вульф </a:t>
            </a:r>
            <a:r>
              <a:rPr lang="ru-RU" sz="2400" dirty="0" smtClean="0">
                <a:latin typeface="Times New Roman" pitchFamily="18" charset="0"/>
                <a:cs typeface="Times New Roman" pitchFamily="18" charset="0"/>
              </a:rPr>
              <a:t>и английские физики  </a:t>
            </a:r>
            <a:r>
              <a:rPr lang="ru-RU" sz="2400" dirty="0" smtClean="0">
                <a:latin typeface="Times New Roman" pitchFamily="18" charset="0"/>
                <a:cs typeface="Times New Roman" pitchFamily="18" charset="0"/>
              </a:rPr>
              <a:t>Брэгги </a:t>
            </a:r>
            <a:r>
              <a:rPr lang="ru-RU" sz="2400" dirty="0" smtClean="0">
                <a:latin typeface="Times New Roman" pitchFamily="18" charset="0"/>
                <a:cs typeface="Times New Roman" pitchFamily="18" charset="0"/>
              </a:rPr>
              <a:t>показали независимо друг от друга, что расчет дифракционной картины от кристаллической решетки можно провести следующим простым способом.</a:t>
            </a:r>
            <a:endParaRPr lang="ru-RU" sz="2400" dirty="0">
              <a:latin typeface="Times New Roman" pitchFamily="18" charset="0"/>
              <a:cs typeface="Times New Roman" pitchFamily="18" charset="0"/>
            </a:endParaRPr>
          </a:p>
        </p:txBody>
      </p:sp>
      <p:sp>
        <p:nvSpPr>
          <p:cNvPr id="8" name="Прямоугольник 7"/>
          <p:cNvSpPr/>
          <p:nvPr/>
        </p:nvSpPr>
        <p:spPr>
          <a:xfrm>
            <a:off x="611560" y="4869160"/>
            <a:ext cx="8532440" cy="1200329"/>
          </a:xfrm>
          <a:prstGeom prst="rect">
            <a:avLst/>
          </a:prstGeom>
        </p:spPr>
        <p:txBody>
          <a:bodyPr wrap="square">
            <a:spAutoFit/>
          </a:bodyPr>
          <a:lstStyle/>
          <a:p>
            <a:r>
              <a:rPr lang="ru-RU" sz="2400" dirty="0" smtClean="0">
                <a:latin typeface="Times New Roman" pitchFamily="18" charset="0"/>
                <a:cs typeface="Times New Roman" pitchFamily="18" charset="0"/>
              </a:rPr>
              <a:t>где </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порядок максимума, </a:t>
            </a:r>
            <a:r>
              <a:rPr lang="ru-RU" sz="2400" dirty="0" err="1" smtClean="0">
                <a:latin typeface="Times New Roman" pitchFamily="18" charset="0"/>
                <a:cs typeface="Times New Roman" pitchFamily="18" charset="0"/>
              </a:rPr>
              <a:t>λ </a:t>
            </a:r>
            <a:r>
              <a:rPr lang="ru-RU" sz="2400" dirty="0" smtClean="0">
                <a:latin typeface="Times New Roman" pitchFamily="18" charset="0"/>
                <a:cs typeface="Times New Roman" pitchFamily="18" charset="0"/>
              </a:rPr>
              <a:t>— длина волны рентгеновского излучения, </a:t>
            </a:r>
            <a:r>
              <a:rPr lang="ru-RU" sz="2400" dirty="0" err="1"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 — межплоскостное расстояние в кристалле, а </a:t>
            </a:r>
            <a:r>
              <a:rPr lang="ru-RU" sz="2400" dirty="0" err="1" smtClean="0">
                <a:latin typeface="Times New Roman" pitchFamily="18" charset="0"/>
                <a:cs typeface="Times New Roman" pitchFamily="18" charset="0"/>
              </a:rPr>
              <a:t>θ </a:t>
            </a:r>
            <a:r>
              <a:rPr lang="ru-RU" sz="2400" dirty="0" smtClean="0">
                <a:latin typeface="Times New Roman" pitchFamily="18" charset="0"/>
                <a:cs typeface="Times New Roman" pitchFamily="18" charset="0"/>
              </a:rPr>
              <a:t>— угол падения рентгеновских лучей на кристалл. </a:t>
            </a:r>
            <a:endParaRPr lang="ru-RU" sz="2400" dirty="0">
              <a:latin typeface="Times New Roman" pitchFamily="18" charset="0"/>
              <a:cs typeface="Times New Roman" pitchFamily="18" charset="0"/>
            </a:endParaRPr>
          </a:p>
        </p:txBody>
      </p:sp>
      <p:sp>
        <p:nvSpPr>
          <p:cNvPr id="9" name="Прямоугольник 8"/>
          <p:cNvSpPr/>
          <p:nvPr/>
        </p:nvSpPr>
        <p:spPr>
          <a:xfrm>
            <a:off x="5580112" y="2492896"/>
            <a:ext cx="2808312" cy="584775"/>
          </a:xfrm>
          <a:prstGeom prst="rect">
            <a:avLst/>
          </a:prstGeom>
        </p:spPr>
        <p:txBody>
          <a:bodyPr wrap="square">
            <a:spAutoFit/>
          </a:bodyPr>
          <a:lstStyle/>
          <a:p>
            <a:r>
              <a:rPr lang="en-US" sz="3200" dirty="0" smtClean="0">
                <a:latin typeface="Times New Roman" pitchFamily="18" charset="0"/>
                <a:cs typeface="Times New Roman" pitchFamily="18" charset="0"/>
              </a:rPr>
              <a:t>n</a:t>
            </a:r>
            <a:r>
              <a:rPr lang="el-GR" sz="3200" dirty="0" smtClean="0">
                <a:latin typeface="Times New Roman" pitchFamily="18" charset="0"/>
                <a:cs typeface="Times New Roman" pitchFamily="18" charset="0"/>
              </a:rPr>
              <a:t>λ = 2</a:t>
            </a:r>
            <a:r>
              <a:rPr lang="en-US" sz="3200" dirty="0" smtClean="0">
                <a:latin typeface="Times New Roman" pitchFamily="18" charset="0"/>
                <a:cs typeface="Times New Roman" pitchFamily="18" charset="0"/>
              </a:rPr>
              <a:t>d sin</a:t>
            </a:r>
            <a:r>
              <a:rPr lang="el-GR" sz="3200" dirty="0" smtClean="0">
                <a:latin typeface="Times New Roman" pitchFamily="18" charset="0"/>
                <a:cs typeface="Times New Roman" pitchFamily="18" charset="0"/>
              </a:rPr>
              <a:t>θ</a:t>
            </a:r>
            <a:r>
              <a:rPr lang="el-GR" dirty="0" smtClean="0"/>
              <a:t>,</a:t>
            </a:r>
            <a:endParaRPr lang="ru-RU" dirty="0"/>
          </a:p>
        </p:txBody>
      </p:sp>
      <p:pic>
        <p:nvPicPr>
          <p:cNvPr id="10" name="Picture 2"/>
          <p:cNvPicPr>
            <a:picLocks noChangeAspect="1" noChangeArrowheads="1"/>
          </p:cNvPicPr>
          <p:nvPr/>
        </p:nvPicPr>
        <p:blipFill>
          <a:blip r:embed="rId2" cstate="print"/>
          <a:srcRect/>
          <a:stretch>
            <a:fillRect/>
          </a:stretch>
        </p:blipFill>
        <p:spPr bwMode="auto">
          <a:xfrm>
            <a:off x="467544" y="1700808"/>
            <a:ext cx="3888432" cy="291821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4</a:t>
            </a:r>
            <a:r>
              <a:rPr lang="ru-RU" sz="2800" dirty="0" smtClean="0">
                <a:latin typeface="Times New Roman" panose="02020603050405020304" pitchFamily="18" charset="0"/>
                <a:cs typeface="Times New Roman" panose="02020603050405020304" pitchFamily="18" charset="0"/>
              </a:rPr>
              <a:t>. Применение дифракции света </a:t>
            </a:r>
            <a:br>
              <a:rPr lang="ru-RU" sz="2800" dirty="0" smtClean="0">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1</a:t>
            </a:r>
            <a:r>
              <a:rPr lang="ru-RU" sz="2800" dirty="0" smtClean="0">
                <a:solidFill>
                  <a:srgbClr val="FF0000"/>
                </a:solidFill>
                <a:latin typeface="Times New Roman" panose="02020603050405020304" pitchFamily="18" charset="0"/>
                <a:cs typeface="Times New Roman" panose="02020603050405020304" pitchFamily="18" charset="0"/>
              </a:rPr>
              <a:t>) Учебное по курсу общей физики  в лабораторных работах </a:t>
            </a:r>
            <a:r>
              <a:rPr lang="ru-RU" sz="2800" dirty="0" smtClean="0">
                <a:solidFill>
                  <a:srgbClr val="FF0000"/>
                </a:solidFill>
                <a:latin typeface="Times New Roman" panose="02020603050405020304" pitchFamily="18" charset="0"/>
                <a:cs typeface="Times New Roman" panose="02020603050405020304" pitchFamily="18" charset="0"/>
              </a:rPr>
              <a:t>в 1-108 </a:t>
            </a:r>
            <a:endParaRPr lang="ru-RU" sz="2800" dirty="0" smtClean="0">
              <a:solidFill>
                <a:srgbClr val="FF0000"/>
              </a:solidFill>
              <a:latin typeface="Times New Roman" panose="02020603050405020304" pitchFamily="18" charset="0"/>
              <a:cs typeface="Times New Roman" panose="02020603050405020304" pitchFamily="18" charset="0"/>
            </a:endParaRPr>
          </a:p>
        </p:txBody>
      </p:sp>
      <p:pic>
        <p:nvPicPr>
          <p:cNvPr id="3" name="Picture 2" descr="D:\!!! СГМ\!!!  Учеба с 1 сент по 31 дек 21 г\1 Лек\13 Лек Осн спектроскоп ат и мол\!!!!! АМС зам СМК по сред с 13 30 час\Фото лаб 1-110 и др\Фото Лабор 1-122, 1-108\ДФС-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132856"/>
            <a:ext cx="3244850" cy="432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D:\!!! СГМ\!!!  Учеба с 1 сент по 31 дек 21 г\1 Лек\13 Лек Осн спектроскоп ат и мол\!!!!! АМС зам СМК по сред с 13 30 час\Фото лаб 1-110 и др\5-3-18 Лаборат 1-108\IMG_20180305_1741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1988840"/>
            <a:ext cx="3263900" cy="435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sz="3200" dirty="0" smtClean="0">
                <a:solidFill>
                  <a:srgbClr val="FF0000"/>
                </a:solidFill>
                <a:latin typeface="Times New Roman" panose="02020603050405020304" pitchFamily="18" charset="0"/>
                <a:cs typeface="Times New Roman" panose="02020603050405020304" pitchFamily="18" charset="0"/>
              </a:rPr>
              <a:t>2) Научное </a:t>
            </a:r>
            <a:r>
              <a:rPr lang="ru-RU" sz="32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Исследование спектров различных атомов и молекул вплоть до молекул ДНК, и далеких звезд и галактик</a:t>
            </a:r>
          </a:p>
        </p:txBody>
      </p:sp>
      <p:pic>
        <p:nvPicPr>
          <p:cNvPr id="44035" name="Рисунок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844824"/>
            <a:ext cx="4032448" cy="4648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endParaRPr lang="ru-RU" smtClean="0"/>
          </a:p>
        </p:txBody>
      </p:sp>
      <p:pic>
        <p:nvPicPr>
          <p:cNvPr id="4096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08584"/>
            <a:ext cx="8863172" cy="541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itchFamily="18" charset="0"/>
                <a:cs typeface="Times New Roman" pitchFamily="18" charset="0"/>
              </a:rPr>
              <a:t>Дифракция </a:t>
            </a:r>
            <a:r>
              <a:rPr lang="ru-RU" sz="2800" dirty="0" smtClean="0">
                <a:latin typeface="Times New Roman" pitchFamily="18" charset="0"/>
                <a:cs typeface="Times New Roman" pitchFamily="18" charset="0"/>
              </a:rPr>
              <a:t>в сферических лучах </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«Пятно Пуассона»</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tretch>
            <a:fillRect/>
          </a:stretch>
        </p:blipFill>
        <p:spPr>
          <a:xfrm>
            <a:off x="2915816" y="1717142"/>
            <a:ext cx="2047875" cy="1600200"/>
          </a:xfrm>
          <a:prstGeom prst="rect">
            <a:avLst/>
          </a:prstGeom>
        </p:spPr>
      </p:pic>
      <p:pic>
        <p:nvPicPr>
          <p:cNvPr id="4" name="Рисунок 3"/>
          <p:cNvPicPr>
            <a:picLocks noChangeAspect="1"/>
          </p:cNvPicPr>
          <p:nvPr/>
        </p:nvPicPr>
        <p:blipFill>
          <a:blip r:embed="rId3" cstate="print"/>
          <a:stretch>
            <a:fillRect/>
          </a:stretch>
        </p:blipFill>
        <p:spPr>
          <a:xfrm>
            <a:off x="2339752" y="3645024"/>
            <a:ext cx="3409950" cy="2819400"/>
          </a:xfrm>
          <a:prstGeom prst="rect">
            <a:avLst/>
          </a:prstGeom>
        </p:spPr>
      </p:pic>
    </p:spTree>
    <p:extLst>
      <p:ext uri="{BB962C8B-B14F-4D97-AF65-F5344CB8AC3E}">
        <p14:creationId xmlns="" xmlns:p14="http://schemas.microsoft.com/office/powerpoint/2010/main" val="1213204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lang="ru-RU" sz="3200" dirty="0" smtClean="0">
                <a:solidFill>
                  <a:srgbClr val="FF0000"/>
                </a:solidFill>
                <a:latin typeface="Times New Roman" pitchFamily="18" charset="0"/>
                <a:cs typeface="Times New Roman" pitchFamily="18" charset="0"/>
              </a:rPr>
              <a:t>3) Практическое применение</a:t>
            </a:r>
            <a:r>
              <a:rPr lang="ru-RU" sz="320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p:txBody>
      </p:sp>
      <p:sp>
        <p:nvSpPr>
          <p:cNvPr id="46083" name="Прямоугольник 2"/>
          <p:cNvSpPr>
            <a:spLocks noChangeArrowheads="1"/>
          </p:cNvSpPr>
          <p:nvPr/>
        </p:nvSpPr>
        <p:spPr bwMode="auto">
          <a:xfrm>
            <a:off x="611560" y="1628799"/>
            <a:ext cx="7705353"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400" dirty="0">
                <a:latin typeface="Times New Roman" pitchFamily="18" charset="0"/>
                <a:cs typeface="Times New Roman" pitchFamily="18" charset="0"/>
              </a:rPr>
              <a:t>Один из простейших распространённых в быту примеров отражательных дифракционных решёток- </a:t>
            </a:r>
            <a:r>
              <a:rPr lang="ru-RU" sz="2400" dirty="0" smtClean="0">
                <a:latin typeface="Times New Roman" pitchFamily="18" charset="0"/>
                <a:cs typeface="Times New Roman" pitchFamily="18" charset="0"/>
              </a:rPr>
              <a:t>компакт диск </a:t>
            </a:r>
            <a:r>
              <a:rPr lang="ru-RU" sz="2400" dirty="0">
                <a:latin typeface="Times New Roman" pitchFamily="18" charset="0"/>
                <a:cs typeface="Times New Roman" pitchFamily="18" charset="0"/>
              </a:rPr>
              <a:t>или DVD. На поверхности </a:t>
            </a:r>
            <a:r>
              <a:rPr lang="ru-RU" sz="2400" dirty="0" smtClean="0">
                <a:latin typeface="Times New Roman" pitchFamily="18" charset="0"/>
                <a:cs typeface="Times New Roman" pitchFamily="18" charset="0"/>
              </a:rPr>
              <a:t>компакт диска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дорожка в виде спирали с шагом 1,6 мкм между витками. Примерно треть ширины (0,5 мкм) этой дорожки занята углублением ( это записанные данные), рассеивающим падающий на него свет, примерно две трети (1,1 мкм)- нетронутая подложка, отражающая свет. Таким образом, компакт диск - отражательная дифракционная решётка с периодом 1,6 мкм</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endParaRPr lang="ru-RU" smtClean="0"/>
          </a:p>
        </p:txBody>
      </p:sp>
      <p:pic>
        <p:nvPicPr>
          <p:cNvPr id="47107"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32655"/>
            <a:ext cx="8621008" cy="6005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38" y="2143125"/>
            <a:ext cx="7772400" cy="1470025"/>
          </a:xfrm>
        </p:spPr>
        <p:txBody>
          <a:bodyPr/>
          <a:lstStyle/>
          <a:p>
            <a:pPr eaLnBrk="1" hangingPunct="1"/>
            <a:r>
              <a:rPr lang="ru-RU" smtClean="0">
                <a:latin typeface="Arial" panose="020B0604020202020204" pitchFamily="34" charset="0"/>
                <a:cs typeface="Arial" panose="020B0604020202020204" pitchFamily="34" charset="0"/>
              </a:rPr>
              <a:t>Спасибо за внимание!</a:t>
            </a:r>
          </a:p>
        </p:txBody>
      </p:sp>
      <p:pic>
        <p:nvPicPr>
          <p:cNvPr id="3" name="Объект 3"/>
          <p:cNvPicPr>
            <a:picLocks noChangeAspect="1"/>
          </p:cNvPicPr>
          <p:nvPr/>
        </p:nvPicPr>
        <p:blipFill>
          <a:blip r:embed="rId2" cstate="print"/>
          <a:srcRect/>
          <a:stretch>
            <a:fillRect/>
          </a:stretch>
        </p:blipFill>
        <p:spPr bwMode="auto">
          <a:xfrm>
            <a:off x="2771801" y="3747036"/>
            <a:ext cx="3384376" cy="2565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Обсуждение </a:t>
            </a:r>
            <a:r>
              <a:rPr lang="ru-RU" sz="2800" dirty="0" smtClean="0">
                <a:latin typeface="Times New Roman" pitchFamily="18" charset="0"/>
                <a:cs typeface="Times New Roman" pitchFamily="18" charset="0"/>
              </a:rPr>
              <a:t>д</a:t>
            </a:r>
            <a:r>
              <a:rPr lang="ru-RU" altLang="ru-RU" sz="2800" dirty="0" smtClean="0">
                <a:latin typeface="Times New Roman" pitchFamily="18" charset="0"/>
                <a:cs typeface="Times New Roman" pitchFamily="18" charset="0"/>
              </a:rPr>
              <a:t>емонстрации </a:t>
            </a:r>
            <a:r>
              <a:rPr lang="ru-RU" altLang="ru-RU" sz="2800" dirty="0">
                <a:latin typeface="Times New Roman" pitchFamily="18" charset="0"/>
                <a:cs typeface="Times New Roman" pitchFamily="18" charset="0"/>
              </a:rPr>
              <a:t>опыта </a:t>
            </a:r>
            <a:r>
              <a:rPr lang="ru-RU" altLang="ru-RU" sz="2800" dirty="0" smtClean="0">
                <a:latin typeface="Times New Roman" pitchFamily="18" charset="0"/>
                <a:cs typeface="Times New Roman" pitchFamily="18" charset="0"/>
              </a:rPr>
              <a:t>«пятно Пуассона»</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Это </a:t>
            </a:r>
            <a:r>
              <a:rPr lang="ru-RU" sz="2400" dirty="0">
                <a:latin typeface="Times New Roman" panose="02020603050405020304" pitchFamily="18" charset="0"/>
                <a:cs typeface="Times New Roman" panose="02020603050405020304" pitchFamily="18" charset="0"/>
              </a:rPr>
              <a:t>явление стало одним из веских подтверждений </a:t>
            </a:r>
            <a:r>
              <a:rPr lang="ru-RU" sz="2400" dirty="0">
                <a:latin typeface="Times New Roman" panose="02020603050405020304" pitchFamily="18" charset="0"/>
                <a:cs typeface="Times New Roman" panose="02020603050405020304" pitchFamily="18" charset="0"/>
                <a:hlinkClick r:id="rId2" tooltip="Волновая теория"/>
              </a:rPr>
              <a:t>волновой теории</a:t>
            </a:r>
            <a:r>
              <a:rPr lang="ru-RU" sz="2400" dirty="0">
                <a:latin typeface="Times New Roman" panose="02020603050405020304" pitchFamily="18" charset="0"/>
                <a:cs typeface="Times New Roman" panose="02020603050405020304" pitchFamily="18" charset="0"/>
              </a:rPr>
              <a:t> света. Существование этого пятна показал теоретически в </a:t>
            </a:r>
            <a:r>
              <a:rPr lang="ru-RU" sz="2400" dirty="0">
                <a:latin typeface="Times New Roman" panose="02020603050405020304" pitchFamily="18" charset="0"/>
                <a:cs typeface="Times New Roman" panose="02020603050405020304" pitchFamily="18" charset="0"/>
                <a:hlinkClick r:id="rId3" tooltip="1818 год"/>
              </a:rPr>
              <a:t>1818 году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4" tooltip="Пуассон, Симеон Дени"/>
              </a:rPr>
              <a:t>Симеон</a:t>
            </a:r>
            <a:r>
              <a:rPr lang="ru-RU" sz="2400" dirty="0">
                <a:latin typeface="Times New Roman" panose="02020603050405020304" pitchFamily="18" charset="0"/>
                <a:cs typeface="Times New Roman" panose="02020603050405020304" pitchFamily="18" charset="0"/>
                <a:hlinkClick r:id="rId4" tooltip="Пуассон, Симеон Дени"/>
              </a:rPr>
              <a:t> Дени Пуассон</a:t>
            </a:r>
            <a:r>
              <a:rPr lang="ru-RU" sz="2400" dirty="0">
                <a:latin typeface="Times New Roman" panose="02020603050405020304" pitchFamily="18" charset="0"/>
                <a:cs typeface="Times New Roman" panose="02020603050405020304" pitchFamily="18" charset="0"/>
              </a:rPr>
              <a:t> на основе предложенной </a:t>
            </a:r>
            <a:r>
              <a:rPr lang="ru-RU" sz="2400" dirty="0">
                <a:latin typeface="Times New Roman" panose="02020603050405020304" pitchFamily="18" charset="0"/>
                <a:cs typeface="Times New Roman" panose="02020603050405020304" pitchFamily="18" charset="0"/>
                <a:hlinkClick r:id="rId5" tooltip="Френель, Огюстен Жан"/>
              </a:rPr>
              <a:t>Огюстеном Френелем</a:t>
            </a:r>
            <a:r>
              <a:rPr lang="ru-RU" sz="2400" dirty="0">
                <a:latin typeface="Times New Roman" panose="02020603050405020304" pitchFamily="18" charset="0"/>
                <a:cs typeface="Times New Roman" panose="02020603050405020304" pitchFamily="18" charset="0"/>
              </a:rPr>
              <a:t> теории. Получалось, что за большим круглым непрозрачным телом прямо в середине его геометрической тени должно возникать небольшое светлое пятно. Очевидную абсурдность этого результата Пуассон хотел использовать как главный аргумент против теории </a:t>
            </a:r>
            <a:r>
              <a:rPr lang="ru-RU" sz="2400" dirty="0">
                <a:latin typeface="Times New Roman" panose="02020603050405020304" pitchFamily="18" charset="0"/>
                <a:cs typeface="Times New Roman" panose="02020603050405020304" pitchFamily="18" charset="0"/>
                <a:hlinkClick r:id="rId6" tooltip="Дифракция"/>
              </a:rPr>
              <a:t>дифракции</a:t>
            </a:r>
            <a:r>
              <a:rPr lang="ru-RU" sz="2400" dirty="0">
                <a:latin typeface="Times New Roman" panose="02020603050405020304" pitchFamily="18" charset="0"/>
                <a:cs typeface="Times New Roman" panose="02020603050405020304" pitchFamily="18" charset="0"/>
              </a:rPr>
              <a:t> Френеля, однако </a:t>
            </a:r>
            <a:r>
              <a:rPr lang="ru-RU" sz="2400" dirty="0" err="1">
                <a:latin typeface="Times New Roman" panose="02020603050405020304" pitchFamily="18" charset="0"/>
                <a:cs typeface="Times New Roman" panose="02020603050405020304" pitchFamily="18" charset="0"/>
                <a:hlinkClick r:id="rId7" tooltip="Араго, Франсуа Жан Доминик"/>
              </a:rPr>
              <a:t>Доминик</a:t>
            </a:r>
            <a:r>
              <a:rPr lang="ru-RU" sz="2400" dirty="0">
                <a:latin typeface="Times New Roman" panose="02020603050405020304" pitchFamily="18" charset="0"/>
                <a:cs typeface="Times New Roman" panose="02020603050405020304" pitchFamily="18" charset="0"/>
                <a:hlinkClick r:id="rId7" tooltip="Араго, Франсуа Жан Доминик"/>
              </a:rPr>
              <a:t> </a:t>
            </a:r>
            <a:r>
              <a:rPr lang="ru-RU" sz="2400" dirty="0" smtClean="0">
                <a:latin typeface="Times New Roman" panose="02020603050405020304" pitchFamily="18" charset="0"/>
                <a:cs typeface="Times New Roman" panose="02020603050405020304" pitchFamily="18" charset="0"/>
                <a:hlinkClick r:id="rId7" tooltip="Араго, Франсуа Жан Доминик"/>
              </a:rPr>
              <a:t>Франсуа Жан </a:t>
            </a:r>
            <a:r>
              <a:rPr lang="ru-RU" sz="2400" dirty="0" err="1" smtClean="0">
                <a:latin typeface="Times New Roman" panose="02020603050405020304" pitchFamily="18" charset="0"/>
                <a:cs typeface="Times New Roman" panose="02020603050405020304" pitchFamily="18" charset="0"/>
                <a:hlinkClick r:id="rId7" tooltip="Араго, Франсуа Жан Доминик"/>
              </a:rPr>
              <a:t>Араго</a:t>
            </a:r>
            <a:r>
              <a:rPr lang="ru-RU" sz="2400" dirty="0">
                <a:latin typeface="Times New Roman" panose="02020603050405020304" pitchFamily="18" charset="0"/>
                <a:cs typeface="Times New Roman" panose="02020603050405020304" pitchFamily="18" charset="0"/>
              </a:rPr>
              <a:t> поставил эксперимент, подтвердивший это предсказание. В итоге этот результат, ставший известным как пятно </a:t>
            </a:r>
            <a:r>
              <a:rPr lang="ru-RU" sz="2400" dirty="0" err="1">
                <a:latin typeface="Times New Roman" panose="02020603050405020304" pitchFamily="18" charset="0"/>
                <a:cs typeface="Times New Roman" panose="02020603050405020304" pitchFamily="18" charset="0"/>
              </a:rPr>
              <a:t>Араго</a:t>
            </a:r>
            <a:r>
              <a:rPr lang="ru-RU" sz="2400" dirty="0">
                <a:latin typeface="Times New Roman" panose="02020603050405020304" pitchFamily="18" charset="0"/>
                <a:cs typeface="Times New Roman" panose="02020603050405020304" pitchFamily="18" charset="0"/>
              </a:rPr>
              <a:t> — Пуассона, оказался весомым аргументом в пользу новой волновой теории</a:t>
            </a:r>
          </a:p>
        </p:txBody>
      </p:sp>
    </p:spTree>
    <p:extLst>
      <p:ext uri="{BB962C8B-B14F-4D97-AF65-F5344CB8AC3E}">
        <p14:creationId xmlns="" xmlns:p14="http://schemas.microsoft.com/office/powerpoint/2010/main" val="412470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cstate="print"/>
          <a:stretch>
            <a:fillRect/>
          </a:stretch>
        </p:blipFill>
        <p:spPr>
          <a:xfrm>
            <a:off x="395536" y="692696"/>
            <a:ext cx="4320480" cy="4692134"/>
          </a:xfrm>
          <a:prstGeom prst="rect">
            <a:avLst/>
          </a:prstGeom>
        </p:spPr>
      </p:pic>
      <p:pic>
        <p:nvPicPr>
          <p:cNvPr id="47105" name="Picture 1"/>
          <p:cNvPicPr>
            <a:picLocks noChangeAspect="1" noChangeArrowheads="1"/>
          </p:cNvPicPr>
          <p:nvPr/>
        </p:nvPicPr>
        <p:blipFill>
          <a:blip r:embed="rId3" cstate="print"/>
          <a:srcRect/>
          <a:stretch>
            <a:fillRect/>
          </a:stretch>
        </p:blipFill>
        <p:spPr bwMode="auto">
          <a:xfrm>
            <a:off x="4932040" y="410204"/>
            <a:ext cx="3311649" cy="4330618"/>
          </a:xfrm>
          <a:prstGeom prst="rect">
            <a:avLst/>
          </a:prstGeom>
          <a:noFill/>
          <a:ln w="9525">
            <a:noFill/>
            <a:miter lim="800000"/>
            <a:headEnd/>
            <a:tailEnd/>
          </a:ln>
          <a:effectLst/>
        </p:spPr>
      </p:pic>
      <p:sp>
        <p:nvSpPr>
          <p:cNvPr id="5" name="Прямоугольник 4"/>
          <p:cNvSpPr/>
          <p:nvPr/>
        </p:nvSpPr>
        <p:spPr>
          <a:xfrm>
            <a:off x="5220072" y="4725144"/>
            <a:ext cx="3672408" cy="646331"/>
          </a:xfrm>
          <a:prstGeom prst="rect">
            <a:avLst/>
          </a:prstGeom>
        </p:spPr>
        <p:txBody>
          <a:bodyPr wrap="square">
            <a:spAutoFit/>
          </a:bodyPr>
          <a:lstStyle/>
          <a:p>
            <a:r>
              <a:rPr lang="vi-VN" b="1" dirty="0" smtClean="0"/>
              <a:t>Доминик Франсуа </a:t>
            </a:r>
            <a:r>
              <a:rPr lang="ru-RU" b="1" dirty="0" smtClean="0"/>
              <a:t>Жан </a:t>
            </a:r>
            <a:r>
              <a:rPr lang="ru-RU" b="1" dirty="0" err="1" smtClean="0"/>
              <a:t>Араго</a:t>
            </a:r>
            <a:r>
              <a:rPr lang="ru-RU" b="1" dirty="0" smtClean="0"/>
              <a:t> </a:t>
            </a:r>
            <a:r>
              <a:rPr lang="ru-RU" i="1" dirty="0" smtClean="0"/>
              <a:t>(</a:t>
            </a:r>
            <a:r>
              <a:rPr lang="vi-VN" dirty="0" smtClean="0"/>
              <a:t> </a:t>
            </a:r>
            <a:r>
              <a:rPr lang="vi-VN" dirty="0" smtClean="0">
                <a:hlinkClick r:id="rId4" tooltip="1786 год"/>
              </a:rPr>
              <a:t>1786</a:t>
            </a:r>
            <a:r>
              <a:rPr lang="ru-RU" dirty="0" smtClean="0"/>
              <a:t>-</a:t>
            </a:r>
            <a:r>
              <a:rPr lang="vi-VN" dirty="0" smtClean="0">
                <a:hlinkClick r:id="rId5" tooltip="1853 год"/>
              </a:rPr>
              <a:t>1853</a:t>
            </a:r>
            <a:r>
              <a:rPr lang="ru-RU" baseline="30000" dirty="0" smtClean="0"/>
              <a:t>) </a:t>
            </a:r>
            <a:r>
              <a:rPr lang="vi-VN" dirty="0" smtClean="0"/>
              <a:t>французский </a:t>
            </a:r>
            <a:r>
              <a:rPr lang="vi-VN" dirty="0" smtClean="0">
                <a:hlinkClick r:id="rId6" tooltip="Физик"/>
              </a:rPr>
              <a:t>физик</a:t>
            </a:r>
            <a:endParaRPr lang="ru-RU" dirty="0"/>
          </a:p>
        </p:txBody>
      </p:sp>
    </p:spTree>
    <p:extLst>
      <p:ext uri="{BB962C8B-B14F-4D97-AF65-F5344CB8AC3E}">
        <p14:creationId xmlns="" xmlns:p14="http://schemas.microsoft.com/office/powerpoint/2010/main" val="217447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eaLnBrk="1" hangingPunct="1">
              <a:spcAft>
                <a:spcPts val="1000"/>
              </a:spcAft>
              <a:defRPr/>
            </a:pP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a:latin typeface="Times New Roman" pitchFamily="18" charset="0"/>
                <a:cs typeface="Times New Roman" pitchFamily="18" charset="0"/>
              </a:rPr>
              <a:t/>
            </a:r>
            <a:br>
              <a:rPr lang="ru-RU" altLang="ru-RU" sz="2800" dirty="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Схема лабораторного </a:t>
            </a:r>
            <a:r>
              <a:rPr lang="ru-RU" altLang="ru-RU" sz="2800" dirty="0" smtClean="0">
                <a:latin typeface="Times New Roman" pitchFamily="18" charset="0"/>
                <a:cs typeface="Times New Roman" pitchFamily="18" charset="0"/>
              </a:rPr>
              <a:t>опыта по дифракции в параллельных лучах –дифракция Фраунгофера от диафрагмы</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r>
              <a:rPr lang="ru-RU" altLang="ru-RU" sz="2800" dirty="0" smtClean="0">
                <a:latin typeface="Times New Roman" pitchFamily="18" charset="0"/>
                <a:cs typeface="Times New Roman" pitchFamily="18" charset="0"/>
              </a:rPr>
              <a:t>( лабораторная работа </a:t>
            </a:r>
            <a:r>
              <a:rPr lang="ru-RU" altLang="ru-RU" sz="2800" dirty="0" smtClean="0">
                <a:latin typeface="Times New Roman" pitchFamily="18" charset="0"/>
                <a:cs typeface="Times New Roman" pitchFamily="18" charset="0"/>
              </a:rPr>
              <a:t>для СПО в РЛФ в 1-110).</a:t>
            </a:r>
            <a:endParaRPr lang="ru-RU" alt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stretch>
            <a:fillRect/>
          </a:stretch>
        </p:blipFill>
        <p:spPr>
          <a:xfrm>
            <a:off x="1403648" y="5517232"/>
            <a:ext cx="6263777" cy="698748"/>
          </a:xfrm>
          <a:prstGeom prst="rect">
            <a:avLst/>
          </a:prstGeom>
        </p:spPr>
      </p:pic>
      <p:pic>
        <p:nvPicPr>
          <p:cNvPr id="5" name="Рисунок 4"/>
          <p:cNvPicPr>
            <a:picLocks noChangeAspect="1"/>
          </p:cNvPicPr>
          <p:nvPr/>
        </p:nvPicPr>
        <p:blipFill>
          <a:blip r:embed="rId3" cstate="print"/>
          <a:stretch>
            <a:fillRect/>
          </a:stretch>
        </p:blipFill>
        <p:spPr>
          <a:xfrm>
            <a:off x="467544" y="3212976"/>
            <a:ext cx="7992888" cy="1929318"/>
          </a:xfrm>
          <a:prstGeom prst="rect">
            <a:avLst/>
          </a:prstGeom>
        </p:spPr>
      </p:pic>
    </p:spTree>
    <p:extLst>
      <p:ext uri="{BB962C8B-B14F-4D97-AF65-F5344CB8AC3E}">
        <p14:creationId xmlns="" xmlns:p14="http://schemas.microsoft.com/office/powerpoint/2010/main" val="23023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algn="l"/>
            <a:r>
              <a:rPr lang="ru-RU" dirty="0" smtClean="0"/>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200" dirty="0" smtClean="0">
                <a:latin typeface="Times New Roman" pitchFamily="18" charset="0"/>
                <a:cs typeface="Times New Roman" pitchFamily="18" charset="0"/>
              </a:rPr>
              <a:t>1. Дифракция Френеля.</a:t>
            </a:r>
            <a:r>
              <a:rPr lang="ru-RU" dirty="0" smtClean="0"/>
              <a:t/>
            </a:r>
            <a:br>
              <a:rPr lang="ru-RU" dirty="0" smtClean="0"/>
            </a:br>
            <a:r>
              <a:rPr lang="ru-RU" sz="2800" dirty="0" smtClean="0">
                <a:solidFill>
                  <a:srgbClr val="FF0000"/>
                </a:solidFill>
                <a:latin typeface="Times New Roman" panose="02020603050405020304" pitchFamily="18" charset="0"/>
                <a:cs typeface="Times New Roman" panose="02020603050405020304" pitchFamily="18" charset="0"/>
              </a:rPr>
              <a:t>Принцип Гюйгенса-Френеля </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a:t>
            </a:r>
            <a:br>
              <a:rPr lang="ru-RU" dirty="0" smtClean="0">
                <a:solidFill>
                  <a:srgbClr val="FF0000"/>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Огюстен Жан Френель (1788-1827) г.г. — французский физик, один из создателей волновой теории света</a:t>
            </a:r>
            <a:r>
              <a:rPr lang="ru-RU" sz="2000" dirty="0" smtClean="0">
                <a:latin typeface="Times New Roman" panose="02020603050405020304" pitchFamily="18" charset="0"/>
                <a:cs typeface="Times New Roman" panose="02020603050405020304" pitchFamily="18" charset="0"/>
              </a:rPr>
              <a:t>. Френель вложил в принцип Гюйгенса физический смысл, 	дополнив его идеей интерференции вторичных волн.</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smtClean="0">
              <a:latin typeface="Times New Roman" pitchFamily="18" charset="0"/>
              <a:cs typeface="Times New Roman" pitchFamily="18" charset="0"/>
            </a:endParaRPr>
          </a:p>
        </p:txBody>
      </p:sp>
      <p:pic>
        <p:nvPicPr>
          <p:cNvPr id="4"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6216" y="254816"/>
            <a:ext cx="2192926" cy="2586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Прямоугольник 7"/>
          <p:cNvSpPr/>
          <p:nvPr/>
        </p:nvSpPr>
        <p:spPr>
          <a:xfrm>
            <a:off x="611560" y="4221088"/>
            <a:ext cx="8064896" cy="1938992"/>
          </a:xfrm>
          <a:prstGeom prst="rect">
            <a:avLst/>
          </a:prstGeom>
        </p:spPr>
        <p:txBody>
          <a:bodyPr wrap="square">
            <a:spAutoFit/>
          </a:bodyPr>
          <a:lstStyle/>
          <a:p>
            <a:r>
              <a:rPr lang="ru-RU" sz="2400" dirty="0" smtClean="0">
                <a:latin typeface="Times New Roman" pitchFamily="18" charset="0"/>
                <a:cs typeface="Times New Roman" pitchFamily="18" charset="0"/>
              </a:rPr>
              <a:t>Френель существенно развил этот принцип.</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Все вторичные источники фронта волны, исходящей из одного источника, </a:t>
            </a:r>
            <a:r>
              <a:rPr lang="ru-RU" sz="2400" i="1" dirty="0" smtClean="0">
                <a:latin typeface="Times New Roman" pitchFamily="18" charset="0"/>
                <a:cs typeface="Times New Roman" pitchFamily="18" charset="0"/>
              </a:rPr>
              <a:t>когерентны между собой.</a:t>
            </a:r>
            <a:br>
              <a:rPr lang="ru-RU" sz="2400" i="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Равные по площади участки волновой поверхности излучают равные интенсивности (мощности).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Каждый </a:t>
            </a:r>
            <a:r>
              <a:rPr lang="ru-RU" sz="2400" dirty="0" smtClean="0">
                <a:latin typeface="Times New Roman" pitchFamily="18" charset="0"/>
                <a:cs typeface="Times New Roman" pitchFamily="18" charset="0"/>
              </a:rPr>
              <a:t>вторичный источник излучает свет преимущественно </a:t>
            </a:r>
            <a:r>
              <a:rPr lang="ru-RU" sz="2400" dirty="0" smtClean="0">
                <a:latin typeface="Times New Roman" pitchFamily="18" charset="0"/>
                <a:cs typeface="Times New Roman" pitchFamily="18" charset="0"/>
              </a:rPr>
              <a:t>в направлении </a:t>
            </a:r>
            <a:r>
              <a:rPr lang="ru-RU" sz="2400" dirty="0" smtClean="0">
                <a:latin typeface="Times New Roman" pitchFamily="18" charset="0"/>
                <a:cs typeface="Times New Roman" pitchFamily="18" charset="0"/>
              </a:rPr>
              <a:t>внешней нормали к волновой поверхности в этой точке.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Амплитуда вторичных волн в направлении, составляющем угол </a:t>
            </a:r>
            <a:r>
              <a:rPr lang="ru-RU" sz="2400" dirty="0" err="1" smtClean="0">
                <a:latin typeface="Times New Roman" pitchFamily="18" charset="0"/>
                <a:cs typeface="Times New Roman" pitchFamily="18" charset="0"/>
              </a:rPr>
              <a:t>α </a:t>
            </a:r>
            <a:r>
              <a:rPr lang="ru-RU" sz="2400" dirty="0" smtClean="0">
                <a:latin typeface="Times New Roman" pitchFamily="18" charset="0"/>
                <a:cs typeface="Times New Roman" pitchFamily="18" charset="0"/>
              </a:rPr>
              <a:t>с нормалью</a:t>
            </a:r>
            <a:r>
              <a:rPr lang="ru-RU" sz="2400" dirty="0" smtClean="0">
                <a:latin typeface="Times New Roman" pitchFamily="18" charset="0"/>
                <a:cs typeface="Times New Roman" pitchFamily="18" charset="0"/>
              </a:rPr>
              <a:t>, тем меньше, чем больше угол </a:t>
            </a:r>
            <a:r>
              <a:rPr lang="ru-RU" sz="2400" dirty="0" err="1" smtClean="0">
                <a:latin typeface="Times New Roman" pitchFamily="18" charset="0"/>
                <a:cs typeface="Times New Roman" pitchFamily="18" charset="0"/>
              </a:rPr>
              <a:t>α</a:t>
            </a:r>
            <a:r>
              <a:rPr lang="ru-RU" sz="2400" dirty="0" smtClean="0">
                <a:latin typeface="Times New Roman" pitchFamily="18" charset="0"/>
                <a:cs typeface="Times New Roman" pitchFamily="18" charset="0"/>
              </a:rPr>
              <a:t>, и равна нулю при </a:t>
            </a:r>
            <a:r>
              <a:rPr lang="ru-RU" sz="2400" dirty="0" err="1" smtClean="0">
                <a:latin typeface="Times New Roman" pitchFamily="18" charset="0"/>
                <a:cs typeface="Times New Roman" pitchFamily="18" charset="0"/>
              </a:rPr>
              <a:t>α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π </a:t>
            </a:r>
            <a:r>
              <a:rPr lang="ru-RU" sz="2400" dirty="0" smtClean="0">
                <a:latin typeface="Times New Roman" pitchFamily="18" charset="0"/>
                <a:cs typeface="Times New Roman" pitchFamily="18" charset="0"/>
              </a:rPr>
              <a:t>/ 2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Для вторичных источников справедлив принцип суперпозиции:</a:t>
            </a:r>
            <a:br>
              <a:rPr lang="ru-RU" sz="2400"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излучение одних участков волновой поверхности не влияет на </a:t>
            </a:r>
            <a:r>
              <a:rPr lang="ru-RU" sz="2400" i="1" dirty="0" smtClean="0">
                <a:latin typeface="Times New Roman" pitchFamily="18" charset="0"/>
                <a:cs typeface="Times New Roman" pitchFamily="18" charset="0"/>
              </a:rPr>
              <a:t>излуче</a:t>
            </a:r>
            <a:r>
              <a:rPr lang="ru-RU" sz="2400" dirty="0" smtClean="0">
                <a:latin typeface="Times New Roman" pitchFamily="18" charset="0"/>
                <a:cs typeface="Times New Roman" pitchFamily="18" charset="0"/>
              </a:rPr>
              <a:t>ние </a:t>
            </a:r>
            <a:r>
              <a:rPr lang="ru-RU" sz="2400" dirty="0" smtClean="0">
                <a:latin typeface="Times New Roman" pitchFamily="18" charset="0"/>
                <a:cs typeface="Times New Roman" pitchFamily="18" charset="0"/>
              </a:rPr>
              <a:t>других (если часть волновой поверхности прикрыть непрозрачным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экраном, вторичные волны будут излучаться открытыми участками </a:t>
            </a:r>
            <a:r>
              <a:rPr lang="ru-RU" sz="2400" dirty="0" smtClean="0">
                <a:latin typeface="Times New Roman" pitchFamily="18" charset="0"/>
                <a:cs typeface="Times New Roman" pitchFamily="18" charset="0"/>
              </a:rPr>
              <a:t>так, как </a:t>
            </a:r>
            <a:r>
              <a:rPr lang="ru-RU" sz="2400" dirty="0" smtClean="0">
                <a:latin typeface="Times New Roman" pitchFamily="18" charset="0"/>
                <a:cs typeface="Times New Roman" pitchFamily="18" charset="0"/>
              </a:rPr>
              <a:t>если бы экрана не было).</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721</Words>
  <Application>Microsoft Office PowerPoint</Application>
  <PresentationFormat>Экран (4:3)</PresentationFormat>
  <Paragraphs>108</Paragraphs>
  <Slides>42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Equation</vt:lpstr>
      <vt:lpstr>               Чувашский государственный университет Раритетная лаборатория физики raritet.chuvsu.ru  Лекция 35   Дифракция  света (СПО)  Лекцию подготовил            доцент кафедры общей физики       Сорокин Геннадий Михайлович        2024 год</vt:lpstr>
      <vt:lpstr>Слайд 2</vt:lpstr>
      <vt:lpstr>                 Введение.    Между дифракцией и интерференцией нет принципиального различия. Оба явления сопровождаются перераспределением светового потока в результате суперпозиции волн.   Дифракцией света называется явление отклонения света от прямолинейного направления распространения при прохождении вблизи препятствий и перераспределением интенсивности света.   Принято различать два вида дифракции: в сферических лучах ( дифракция Френеля), когда источник света от препятствия находиться близко, и   когда источник света находится достаточно далеко, то говорят о дифракции Фраунгофера или дифракции в параллельных лучах.  </vt:lpstr>
      <vt:lpstr>Дифракция в сферических лучах  «Пятно Пуассона»</vt:lpstr>
      <vt:lpstr>              Обсуждение демонстрации опыта «пятно Пуассона»  Это явление стало одним из веских подтверждений волновой теории света. Существование этого пятна показал теоретически в 1818 году Симеон Дени Пуассон на основе предложенной Огюстеном Френелем теории. Получалось, что за большим круглым непрозрачным телом прямо в середине его геометрической тени должно возникать небольшое светлое пятно. Очевидную абсурдность этого результата Пуассон хотел использовать как главный аргумент против теории дифракции Френеля, однако Доминик Франсуа Жан Араго поставил эксперимент, подтвердивший это предсказание. В итоге этот результат, ставший известным как пятно Араго — Пуассона, оказался весомым аргументом в пользу новой волновой теории</vt:lpstr>
      <vt:lpstr>Слайд 6</vt:lpstr>
      <vt:lpstr>  Схема лабораторного опыта по дифракции в параллельных лучах –дифракция Фраунгофера от диафрагмы  ( лабораторная работа для СПО в РЛФ в 1-110).</vt:lpstr>
      <vt:lpstr>      1. Дифракция Френеля. Принцип Гюйгенса-Френеля        Огюстен Жан Френель (1788-1827) г.г. — французский физик, один из создателей волновой теории света. Френель вложил в принцип Гюйгенса физический смысл,  дополнив его идеей интерференции вторичных волн. </vt:lpstr>
      <vt:lpstr>               Каждый вторичный источник излучает свет преимущественно в направлении внешней нормали к волновой поверхности в этой точке. Амплитуда вторичных волн в направлении, составляющем угол α с нормалью, тем меньше, чем больше угол α, и равна нулю при α ≥ π / 2 . • Для вторичных источников справедлив принцип суперпозиции: излучение одних участков волновой поверхности не влияет на излучение других (если часть волновой поверхности прикрыть непрозрачным экраном, вторичные волны будут излучаться открытыми участками так, как если бы экрана не было).</vt:lpstr>
      <vt:lpstr>                           При этом по Френелю следует учитывать только те элементы волновой поверхности S, которые не загораживаются каким-либо препятствием. При этом по Френелю следует учитывать только те элементы волновой поверхности S, которые не загораживаются каким-либо препятствием. </vt:lpstr>
      <vt:lpstr>Слайд 11</vt:lpstr>
      <vt:lpstr>Слайд 12</vt:lpstr>
      <vt:lpstr>Слайд 13</vt:lpstr>
      <vt:lpstr> Дифракция Френеля на круглом  отверстии  </vt:lpstr>
      <vt:lpstr>Дифракция Френеля на круглом   диске</vt:lpstr>
      <vt:lpstr>2.Дифракция Фраунгофера.</vt:lpstr>
      <vt:lpstr>Слайд 17</vt:lpstr>
      <vt:lpstr>Слайд 18</vt:lpstr>
      <vt:lpstr>Слайд 19</vt:lpstr>
      <vt:lpstr>Слайд 20</vt:lpstr>
      <vt:lpstr>Слайд 21</vt:lpstr>
      <vt:lpstr>                Дифракционная решетка          Изобрёл (1882 г.) вогнутую дифракционную решетку и достиг больших успехов в технике их изготовления, в частности изготовил решетку с 800 штрихами на миллиметре. Построил делительную машину для изготовления вогнутых дифракционных решеток, что значительно расширило возможности спектроскопии. В 1893 г. разработал теорию дифракционной решетки. Составил фотографический атлас солнечного спектра (1886—1889 гг.). Выполнил новые измерения длин волн.</vt:lpstr>
      <vt:lpstr>Слайд 23</vt:lpstr>
      <vt:lpstr>Слайд 24</vt:lpstr>
      <vt:lpstr>Слайд 25</vt:lpstr>
      <vt:lpstr>Слайд 26</vt:lpstr>
      <vt:lpstr>Слайд 27</vt:lpstr>
      <vt:lpstr>Слайд 28</vt:lpstr>
      <vt:lpstr>Слайд 29</vt:lpstr>
      <vt:lpstr>Слайд 30</vt:lpstr>
      <vt:lpstr> 3.Дифракция от обьемной решетки.  Опыт Лауэ</vt:lpstr>
      <vt:lpstr>  Немецкий физик, лауреат Нобелевской премии по физике в 1914 году «за открытие дифракции рентгеновских лучей на кристаллах».</vt:lpstr>
      <vt:lpstr>Ренгенограмма поваренной соли Лауэграмма поваренной соли (NaCl) </vt:lpstr>
      <vt:lpstr>      Расположение дифракционных пятен на лауэграммах зависит от симметрии кристалла и его ориентации относительно падающего луча. По характеру пятен на лауэграммах можно выявить внутренние напряжения и некоторые др. дефекты кристаллической структуры. Методом Лауэ проверяют качество монокристаллов при выборе образца для его более полного структурного исследования. </vt:lpstr>
      <vt:lpstr>Формула Вульфа-Бреггов</vt:lpstr>
      <vt:lpstr>Русский ученый Вульф и английские физики  Брэгги показали независимо друг от друга, что расчет дифракционной картины от кристаллической решетки можно провести следующим простым способом.</vt:lpstr>
      <vt:lpstr> 4. Применение дифракции света  1) Учебное по курсу общей физики  в лабораторных работах в 1-108 </vt:lpstr>
      <vt:lpstr>2) Научное   Исследование спектров различных атомов и молекул вплоть до молекул ДНК, и далеких звезд и галактик</vt:lpstr>
      <vt:lpstr>Слайд 39</vt:lpstr>
      <vt:lpstr>3) Практическое применение.</vt:lpstr>
      <vt:lpstr>Слайд 41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operator</dc:creator>
  <cp:lastModifiedBy>Admin</cp:lastModifiedBy>
  <cp:revision>258</cp:revision>
  <dcterms:created xsi:type="dcterms:W3CDTF">2013-11-18T15:46:28Z</dcterms:created>
  <dcterms:modified xsi:type="dcterms:W3CDTF">2024-04-30T21:34:52Z</dcterms:modified>
</cp:coreProperties>
</file>