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4" r:id="rId2"/>
    <p:sldId id="256" r:id="rId3"/>
    <p:sldId id="409" r:id="rId4"/>
    <p:sldId id="410" r:id="rId5"/>
    <p:sldId id="417" r:id="rId6"/>
    <p:sldId id="418" r:id="rId7"/>
    <p:sldId id="412" r:id="rId8"/>
    <p:sldId id="257" r:id="rId9"/>
    <p:sldId id="404" r:id="rId10"/>
    <p:sldId id="311" r:id="rId11"/>
    <p:sldId id="386" r:id="rId12"/>
    <p:sldId id="390" r:id="rId13"/>
    <p:sldId id="403" r:id="rId14"/>
    <p:sldId id="261" r:id="rId15"/>
    <p:sldId id="406" r:id="rId16"/>
    <p:sldId id="405" r:id="rId17"/>
    <p:sldId id="397" r:id="rId18"/>
    <p:sldId id="317" r:id="rId19"/>
    <p:sldId id="319" r:id="rId20"/>
    <p:sldId id="345" r:id="rId21"/>
    <p:sldId id="346" r:id="rId22"/>
    <p:sldId id="347" r:id="rId23"/>
    <p:sldId id="429" r:id="rId24"/>
    <p:sldId id="398" r:id="rId25"/>
    <p:sldId id="428" r:id="rId26"/>
    <p:sldId id="356" r:id="rId27"/>
    <p:sldId id="263" r:id="rId28"/>
    <p:sldId id="349" r:id="rId29"/>
    <p:sldId id="330" r:id="rId30"/>
    <p:sldId id="348" r:id="rId31"/>
    <p:sldId id="425" r:id="rId32"/>
    <p:sldId id="350" r:id="rId33"/>
    <p:sldId id="312" r:id="rId34"/>
    <p:sldId id="399" r:id="rId35"/>
    <p:sldId id="367" r:id="rId36"/>
    <p:sldId id="375" r:id="rId37"/>
    <p:sldId id="424" r:id="rId38"/>
    <p:sldId id="421" r:id="rId39"/>
    <p:sldId id="422" r:id="rId40"/>
    <p:sldId id="357" r:id="rId41"/>
    <p:sldId id="358" r:id="rId42"/>
    <p:sldId id="362" r:id="rId43"/>
    <p:sldId id="324" r:id="rId44"/>
    <p:sldId id="384" r:id="rId45"/>
    <p:sldId id="326" r:id="rId46"/>
    <p:sldId id="426" r:id="rId47"/>
    <p:sldId id="377" r:id="rId48"/>
    <p:sldId id="341" r:id="rId49"/>
    <p:sldId id="340" r:id="rId50"/>
    <p:sldId id="298" r:id="rId5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9" autoAdjust="0"/>
    <p:restoredTop sz="94660"/>
  </p:normalViewPr>
  <p:slideViewPr>
    <p:cSldViewPr>
      <p:cViewPr varScale="1">
        <p:scale>
          <a:sx n="64" d="100"/>
          <a:sy n="64" d="100"/>
        </p:scale>
        <p:origin x="-115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2EE5-54D9-4D7A-877B-08AEA6A0A401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1DC4-2ECC-4933-8D9E-F52579CB93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7E93-4A96-4CF3-8806-A0CE7434EFA9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B58E-6FFF-4B04-8B47-958E10B0E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62FB-A172-4750-A22D-9C6349490B7A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DE4F-BCF2-49AC-9A21-758460B87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F200-E82C-4E56-81A4-D908637DF53B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3CF0-E96D-407F-854C-1BCEA2A12C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1989-E2E4-4BC2-A671-114D219E99DD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19E9-0A1A-4355-9CE6-F5440DF646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8382-C69F-436D-835B-F71EBE9983F8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B44C-B8C6-4AEE-BC04-4D6B43D556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13B0-DD7A-4CEF-A825-61285D6C4096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DB70-8722-452B-9D0D-34C72725F3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6B824-1963-4901-83C9-82FA58FFFE98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032D-20F0-4DA3-83CC-435E77B421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8796-587A-4F72-BE5C-E8DC44B5087F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EDE6-E3D0-4E99-A4D3-9A4992760D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5FEA-5AA8-45D2-B0EF-EFC43CA21F13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6FD5-1D79-45E5-9621-7CE72542FF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C5D5-437C-4801-B22B-66658082AC9C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6257-7555-47A3-A012-95281D6990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6963F3-81ED-499C-A0BC-1E1B3F28DEBC}" type="datetimeFigureOut">
              <a:rPr lang="ru-RU"/>
              <a:pPr>
                <a:defRPr/>
              </a:pPr>
              <a:t>01.05.2024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95FA2B-C03B-49BD-98CC-13AFBAF67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ru.wikipedia.org/wiki/1928_%D0%B3%D0%BE%D0%B4" TargetMode="External"/><Relationship Id="rId7" Type="http://schemas.openxmlformats.org/officeDocument/2006/relationships/hyperlink" Target="https://ru.wikipedia.org/wiki/%D0%9D%D0%B8%D0%B4%D0%B5%D1%80%D0%BB%D0%B0%D0%BD%D0%B4%D1%81%D0%BA%D0%B0%D1%8F_%D0%BA%D0%BE%D1%80%D0%BE%D0%BB%D0%B5%D0%B2%D1%81%D0%BA%D0%B0%D1%8F_%D0%B0%D0%BA%D0%B0%D0%B4%D0%B5%D0%BC%D0%B8%D1%8F_%D0%BD%D0%B0%D1%83%D0%BA" TargetMode="External"/><Relationship Id="rId2" Type="http://schemas.openxmlformats.org/officeDocument/2006/relationships/hyperlink" Target="https://ru.wikipedia.org/wiki/1853_%D0%B3%D0%BE%D0%B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7%D0%B5%D0%B5%D0%BC%D0%B0%D0%BD,_%D0%9F%D0%B8%D1%82%D0%B5%D1%80" TargetMode="External"/><Relationship Id="rId5" Type="http://schemas.openxmlformats.org/officeDocument/2006/relationships/hyperlink" Target="https://ru.wikipedia.org/wiki/%D0%9D%D0%BE%D0%B1%D0%B5%D0%BB%D0%B5%D0%B2%D1%81%D0%BA%D0%B0%D1%8F_%D0%BF%D1%80%D0%B5%D0%BC%D0%B8%D1%8F_%D0%BF%D0%BE_%D1%84%D0%B8%D0%B7%D0%B8%D0%BA%D0%B5" TargetMode="External"/><Relationship Id="rId4" Type="http://schemas.openxmlformats.org/officeDocument/2006/relationships/hyperlink" Target="https://ru.wikipedia.org/wiki/%D0%A2%D0%B5%D0%BE%D1%80%D0%B5%D1%82%D0%B8%D1%87%D0%B5%D1%81%D0%BA%D0%B0%D1%8F_%D1%84%D0%B8%D0%B7%D0%B8%D0%BA%D0%B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econews.uz/picture/beby/raduga_02b.jp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0%D0%B8%D1%81%D1%82%D0%B0%D0%BB%D0%BB" TargetMode="External"/><Relationship Id="rId3" Type="http://schemas.openxmlformats.org/officeDocument/2006/relationships/hyperlink" Target="https://ru.wikipedia.org/wiki/%D0%93%D0%B0%D0%BB%D0%BE" TargetMode="External"/><Relationship Id="rId7" Type="http://schemas.openxmlformats.org/officeDocument/2006/relationships/hyperlink" Target="https://ru.wikipedia.org/wiki/%D0%90%D0%BD%D0%B8%D0%B7%D0%BE%D1%82%D1%80%D0%BE%D0%BF%D0%B8%D1%8F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0%BE%D0%BB%D0%BD%D0%B5%D1%87%D0%BD%D1%8B%D0%B9_%D1%81%D0%B2%D0%B5%D1%82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ru.wikipedia.org/wiki/%D0%9F%D1%80%D0%B5%D0%BB%D0%BE%D0%BC%D0%BB%D0%B5%D0%BD%D0%B8%D0%B5" TargetMode="External"/><Relationship Id="rId10" Type="http://schemas.openxmlformats.org/officeDocument/2006/relationships/hyperlink" Target="https://ru.wikipedia.org/wiki/%D0%90%D1%82%D0%BC%D0%BE%D1%81%D1%84%D0%B5%D1%80%D0%B0_%D0%97%D0%B5%D0%BC%D0%BB%D0%B8" TargetMode="External"/><Relationship Id="rId4" Type="http://schemas.openxmlformats.org/officeDocument/2006/relationships/hyperlink" Target="https://ru.wikipedia.org/wiki/%D0%A1%D0%BE%D0%BB%D0%BD%D1%86%D0%B5" TargetMode="External"/><Relationship Id="rId9" Type="http://schemas.openxmlformats.org/officeDocument/2006/relationships/hyperlink" Target="https://ru.wikipedia.org/wiki/%D0%9B%D1%91%D0%B4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u.wikipedia.org/wiki/%D0%9B%D0%BE%D0%B6%D0%BD%D0%B0%D1%8F_%D0%BB%D1%83%D0%BD%D0%B0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="" xmlns:a16="http://schemas.microsoft.com/office/drawing/2014/main" id="{AE98A548-3B0B-42B5-B59C-D90BE7B7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государственный университет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Раритетная лаборатория физики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raritet.chuvsu.ru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35 (ПСО)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ru-RU" sz="3200" dirty="0">
                <a:latin typeface="Arial" charset="0"/>
                <a:cs typeface="Arial" charset="0"/>
              </a:rPr>
              <a:t>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ДИСПЕРСИЯ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СВЕТА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Лекцию подготовил</a:t>
            </a:r>
            <a:r>
              <a:rPr lang="ru-RU" altLang="ru-RU" sz="3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общей физики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Сорокин Геннадий Михайлович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075" name="Прямоугольник 2">
            <a:extLst>
              <a:ext uri="{FF2B5EF4-FFF2-40B4-BE49-F238E27FC236}">
                <a16:creationId xmlns="" xmlns:a16="http://schemas.microsoft.com/office/drawing/2014/main" id="{6EAED8F5-65FC-49AD-B2AD-7AAB279A7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3200">
              <a:latin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52736"/>
            <a:ext cx="1965156" cy="169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7349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981075"/>
            <a:ext cx="9144000" cy="3590925"/>
          </a:xfrm>
        </p:spPr>
        <p:txBody>
          <a:bodyPr rtlCol="0">
            <a:normAutofit/>
          </a:bodyPr>
          <a:lstStyle/>
          <a:p>
            <a:pPr indent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Ньютона.</a:t>
            </a:r>
          </a:p>
          <a:p>
            <a:pPr indent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Исаак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Ньютон – английский физик и математик, занимаясь усовершенствованием телескопов, обратил внимание на то, что изображение, даваемое объективом, по краям окрашено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5" descr="image006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404" y="3573015"/>
            <a:ext cx="217094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 l="60156" t="6297" r="3906" b="32835"/>
          <a:stretch>
            <a:fillRect/>
          </a:stretch>
        </p:blipFill>
        <p:spPr bwMode="auto">
          <a:xfrm>
            <a:off x="5357813" y="214313"/>
            <a:ext cx="3286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14313" y="285750"/>
            <a:ext cx="5286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cs typeface="Arial" charset="0"/>
              </a:rPr>
              <a:t>	«Оптика» (1704) – один из фундаментальных трудов  великого английского ученного Исаака Ньютона  - создателя теоретических основ  классической механики и астрономии, первооткрывателя закона всемирного тяготения. Автора многих важнейших изобретений. </a:t>
            </a:r>
            <a:endParaRPr lang="ru-RU" altLang="ru-RU" sz="2800"/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285750" y="4786313"/>
            <a:ext cx="8643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cs typeface="Arial" charset="0"/>
              </a:rPr>
              <a:t>	Исследования Ньютона в области оптики, систематически изложенные в данном произведении, оказали громадное влияние на становление и развитие этой дисциплины.</a:t>
            </a:r>
            <a:endParaRPr lang="ru-RU" altLang="ru-RU" sz="2800"/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5072063" y="4286250"/>
            <a:ext cx="414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cs typeface="Arial" charset="0"/>
              </a:rPr>
              <a:t>Исаак Ньютон ( 1673-1727 гг.)</a:t>
            </a:r>
            <a:endParaRPr lang="ru-RU" altLang="ru-RU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D:\! Учеба с 1 сент 21 г до дек 21 г\Лекции РЭА\8 Лек 25 окт 21 г Дисперсия света\Литерат и черновики\!!! Опыт Ньют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14914"/>
            <a:ext cx="8454468" cy="46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монохроматических компонент в составе излучения называется спектром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Белый свет имеет непрерывный (сплошной спектр) излучения.</a:t>
            </a:r>
            <a:r>
              <a:rPr lang="ru-RU" altLang="ru-RU" dirty="0">
                <a:ea typeface="Times New Roman" pitchFamily="18" charset="0"/>
                <a:cs typeface="Arial" charset="0"/>
              </a:rPr>
              <a:t/>
            </a:r>
            <a:br>
              <a:rPr lang="ru-RU" altLang="ru-RU" dirty="0">
                <a:ea typeface="Times New Roman" pitchFamily="18" charset="0"/>
                <a:cs typeface="Arial" charset="0"/>
              </a:rPr>
            </a:br>
            <a:r>
              <a:rPr lang="ru-RU" altLang="ru-RU" dirty="0">
                <a:ea typeface="Times New Roman" pitchFamily="18" charset="0"/>
                <a:cs typeface="Arial" charset="0"/>
              </a:rPr>
              <a:t/>
            </a:r>
            <a:br>
              <a:rPr lang="ru-RU" altLang="ru-RU" dirty="0">
                <a:ea typeface="Times New Roman" pitchFamily="18" charset="0"/>
                <a:cs typeface="Arial" charset="0"/>
              </a:rPr>
            </a:br>
            <a:endParaRPr lang="ru-RU" altLang="ru-RU" dirty="0" smtClean="0"/>
          </a:p>
        </p:txBody>
      </p:sp>
      <p:pic>
        <p:nvPicPr>
          <p:cNvPr id="15363" name="Picture 2" descr="D:\СГМ\!! УЧЕБА с 1 сент 20 г\!! Прочитанные лекции Понед РЭА\Лек 8 Дисперсия света\Фото мыльн пузыр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5703888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5288" y="1322388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ea typeface="Times New Roman" pitchFamily="18" charset="0"/>
                <a:cs typeface="Arial" charset="0"/>
              </a:rPr>
              <a:t>Зависимость           </a:t>
            </a:r>
            <a:r>
              <a:rPr lang="ru-RU" altLang="ru-RU" sz="2800" i="1">
                <a:ea typeface="Times New Roman" pitchFamily="18" charset="0"/>
                <a:cs typeface="Arial" charset="0"/>
              </a:rPr>
              <a:t>    </a:t>
            </a:r>
            <a:r>
              <a:rPr lang="ru-RU" altLang="ru-RU" sz="2800">
                <a:ea typeface="Times New Roman" pitchFamily="18" charset="0"/>
                <a:cs typeface="Arial" charset="0"/>
              </a:rPr>
              <a:t>  не линейная и не монотонная.</a:t>
            </a:r>
            <a:endParaRPr lang="ru-RU" altLang="ru-RU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8748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800"/>
              </a:spcAft>
            </a:pPr>
            <a:r>
              <a:rPr lang="ru-RU" altLang="ru-RU" sz="2800">
                <a:ea typeface="Times New Roman" pitchFamily="18" charset="0"/>
                <a:cs typeface="Arial" charset="0"/>
              </a:rPr>
              <a:t>Величина               называется дисперсией вещества. </a:t>
            </a:r>
            <a:endParaRPr lang="ru-RU" altLang="ru-RU">
              <a:ea typeface="Times New Roman" pitchFamily="18" charset="0"/>
              <a:cs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288" y="1989138"/>
            <a:ext cx="8353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ea typeface="Times New Roman" pitchFamily="18" charset="0"/>
                <a:cs typeface="Arial" charset="0"/>
              </a:rPr>
              <a:t>Области значений     , в которых    </a:t>
            </a:r>
            <a:endParaRPr lang="ru-RU" altLang="ru-RU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288" y="2565400"/>
            <a:ext cx="8353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ea typeface="Times New Roman" pitchFamily="18" charset="0"/>
                <a:cs typeface="Arial" charset="0"/>
              </a:rPr>
              <a:t>вуют нормальной дисперсии.</a:t>
            </a:r>
            <a:endParaRPr lang="ru-RU" altLang="ru-RU">
              <a:ea typeface="Times New Roman" pitchFamily="18" charset="0"/>
              <a:cs typeface="Arial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2090" name="Object 62"/>
          <p:cNvGraphicFramePr>
            <a:graphicFrameLocks noChangeAspect="1"/>
          </p:cNvGraphicFramePr>
          <p:nvPr/>
        </p:nvGraphicFramePr>
        <p:xfrm>
          <a:off x="2124075" y="333375"/>
          <a:ext cx="1079500" cy="838200"/>
        </p:xfrm>
        <a:graphic>
          <a:graphicData uri="http://schemas.openxmlformats.org/presentationml/2006/ole">
            <p:oleObj spid="_x0000_s2282" name="Equation" r:id="rId3" imgW="1079500" imgH="838200" progId="">
              <p:embed/>
            </p:oleObj>
          </a:graphicData>
        </a:graphic>
      </p:graphicFrame>
      <p:graphicFrame>
        <p:nvGraphicFramePr>
          <p:cNvPr id="2091" name="Object 63"/>
          <p:cNvGraphicFramePr>
            <a:graphicFrameLocks noChangeAspect="1"/>
          </p:cNvGraphicFramePr>
          <p:nvPr/>
        </p:nvGraphicFramePr>
        <p:xfrm>
          <a:off x="3419475" y="2060575"/>
          <a:ext cx="215900" cy="304800"/>
        </p:xfrm>
        <a:graphic>
          <a:graphicData uri="http://schemas.openxmlformats.org/presentationml/2006/ole">
            <p:oleObj spid="_x0000_s2283" name="Equation" r:id="rId4" imgW="215713" imgH="304536" progId="">
              <p:embed/>
            </p:oleObj>
          </a:graphicData>
        </a:graphic>
      </p:graphicFrame>
      <p:graphicFrame>
        <p:nvGraphicFramePr>
          <p:cNvPr id="2092" name="Object 64"/>
          <p:cNvGraphicFramePr>
            <a:graphicFrameLocks noChangeAspect="1"/>
          </p:cNvGraphicFramePr>
          <p:nvPr/>
        </p:nvGraphicFramePr>
        <p:xfrm>
          <a:off x="5435600" y="1773238"/>
          <a:ext cx="977900" cy="838200"/>
        </p:xfrm>
        <a:graphic>
          <a:graphicData uri="http://schemas.openxmlformats.org/presentationml/2006/ole">
            <p:oleObj spid="_x0000_s2284" name="Equation" r:id="rId5" imgW="977900" imgH="838200" progId="">
              <p:embed/>
            </p:oleObj>
          </a:graphicData>
        </a:graphic>
      </p:graphicFrame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600825" y="1989138"/>
            <a:ext cx="2292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соответст-</a:t>
            </a:r>
            <a:endParaRPr lang="ru-RU" altLang="ru-RU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094" name="Object 66"/>
          <p:cNvGraphicFramePr>
            <a:graphicFrameLocks noChangeAspect="1"/>
          </p:cNvGraphicFramePr>
          <p:nvPr/>
        </p:nvGraphicFramePr>
        <p:xfrm>
          <a:off x="2555875" y="1341438"/>
          <a:ext cx="1308100" cy="482600"/>
        </p:xfrm>
        <a:graphic>
          <a:graphicData uri="http://schemas.openxmlformats.org/presentationml/2006/ole">
            <p:oleObj spid="_x0000_s2285" name="Equation" r:id="rId6" imgW="1307532" imgH="482391" progId="">
              <p:embed/>
            </p:oleObj>
          </a:graphicData>
        </a:graphic>
      </p:graphicFrame>
      <p:pic>
        <p:nvPicPr>
          <p:cNvPr id="2060" name="Picture 2" descr="D:\СГМ\!! УЧЕБА с 1 сент 20 г\!! Прочитанные лекции Понед РЭА\Лек 8 Дисперсия света\Зависимость показ прел от дл волн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3141663"/>
            <a:ext cx="31686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Прямоугольник 19"/>
          <p:cNvSpPr>
            <a:spLocks noChangeArrowheads="1"/>
          </p:cNvSpPr>
          <p:nvPr/>
        </p:nvSpPr>
        <p:spPr bwMode="auto">
          <a:xfrm>
            <a:off x="539552" y="3789040"/>
            <a:ext cx="835362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>
                <a:cs typeface="Times New Roman" pitchFamily="18" charset="0"/>
              </a:rPr>
              <a:t/>
            </a:r>
            <a:br>
              <a:rPr lang="ru-RU" altLang="ru-RU" dirty="0">
                <a:cs typeface="Times New Roman" pitchFamily="18" charset="0"/>
              </a:rPr>
            </a:br>
            <a:r>
              <a:rPr lang="ru-RU" altLang="ru-RU" dirty="0">
                <a:cs typeface="Times New Roman" pitchFamily="18" charset="0"/>
              </a:rPr>
              <a:t/>
            </a:r>
            <a:br>
              <a:rPr lang="ru-RU" altLang="ru-RU" dirty="0">
                <a:cs typeface="Times New Roman" pitchFamily="18" charset="0"/>
              </a:rPr>
            </a:br>
            <a:r>
              <a:rPr lang="ru-RU" altLang="ru-RU" dirty="0">
                <a:cs typeface="Times New Roman" pitchFamily="18" charset="0"/>
              </a:rPr>
              <a:t/>
            </a:r>
            <a:br>
              <a:rPr lang="ru-RU" altLang="ru-RU" dirty="0">
                <a:cs typeface="Times New Roman" pitchFamily="18" charset="0"/>
              </a:rPr>
            </a:br>
            <a:r>
              <a:rPr lang="ru-RU" altLang="ru-RU" dirty="0">
                <a:cs typeface="Times New Roman" pitchFamily="18" charset="0"/>
              </a:rPr>
              <a:t/>
            </a:r>
            <a:br>
              <a:rPr lang="ru-RU" altLang="ru-RU" dirty="0">
                <a:cs typeface="Times New Roman" pitchFamily="18" charset="0"/>
              </a:rPr>
            </a:br>
            <a:r>
              <a:rPr lang="ru-RU" altLang="ru-RU" dirty="0">
                <a:cs typeface="Times New Roman" pitchFamily="18" charset="0"/>
              </a:rPr>
              <a:t/>
            </a:r>
            <a:br>
              <a:rPr lang="ru-RU" altLang="ru-RU" dirty="0">
                <a:cs typeface="Times New Roman" pitchFamily="18" charset="0"/>
              </a:rPr>
            </a:br>
            <a:r>
              <a:rPr lang="ru-RU" altLang="ru-RU" dirty="0">
                <a:cs typeface="Times New Roman" pitchFamily="18" charset="0"/>
              </a:rPr>
              <a:t/>
            </a:r>
            <a:br>
              <a:rPr lang="ru-RU" altLang="ru-RU" dirty="0">
                <a:cs typeface="Times New Roman" pitchFamily="18" charset="0"/>
              </a:rPr>
            </a:br>
            <a:r>
              <a:rPr lang="ru-RU" altLang="ru-RU" dirty="0">
                <a:cs typeface="Times New Roman" pitchFamily="18" charset="0"/>
              </a:rPr>
              <a:t>Из рисунка следует, что показатель преломления для прозрачных веществ с уменьшением длины волны увеличивается; следовательно, величина </a:t>
            </a:r>
            <a:r>
              <a:rPr lang="en-US" altLang="ru-RU" i="1" dirty="0" err="1">
                <a:cs typeface="Times New Roman" pitchFamily="18" charset="0"/>
              </a:rPr>
              <a:t>dn</a:t>
            </a:r>
            <a:r>
              <a:rPr lang="ru-RU" altLang="ru-RU" i="1" dirty="0">
                <a:cs typeface="Times New Roman" pitchFamily="18" charset="0"/>
              </a:rPr>
              <a:t>/</a:t>
            </a:r>
            <a:r>
              <a:rPr lang="en-US" altLang="ru-RU" i="1" dirty="0">
                <a:cs typeface="Times New Roman" pitchFamily="18" charset="0"/>
              </a:rPr>
              <a:t>d</a:t>
            </a:r>
            <a:r>
              <a:rPr lang="en-US" altLang="ru-RU" i="1" dirty="0">
                <a:cs typeface="Times New Roman" pitchFamily="18" charset="0"/>
                <a:sym typeface="Symbol" pitchFamily="18" charset="2"/>
              </a:rPr>
              <a:t></a:t>
            </a:r>
            <a:r>
              <a:rPr lang="ru-RU" altLang="ru-RU" dirty="0">
                <a:cs typeface="Times New Roman" pitchFamily="18" charset="0"/>
              </a:rPr>
              <a:t> по модулю также увеличивается с уменьшением </a:t>
            </a:r>
            <a:r>
              <a:rPr lang="en-US" altLang="ru-RU" i="1" dirty="0">
                <a:cs typeface="Times New Roman" pitchFamily="18" charset="0"/>
                <a:sym typeface="Symbol" pitchFamily="18" charset="2"/>
              </a:rPr>
              <a:t></a:t>
            </a:r>
            <a:r>
              <a:rPr lang="ru-RU" altLang="ru-RU" dirty="0"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13" grpId="0"/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387350"/>
            <a:ext cx="81359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>
                <a:cs typeface="Times New Roman" pitchFamily="18" charset="0"/>
              </a:rPr>
              <a:t>	</a:t>
            </a:r>
            <a:r>
              <a:rPr lang="ru-RU" altLang="ru-RU" sz="2400" dirty="0" smtClean="0">
                <a:cs typeface="Times New Roman" pitchFamily="18" charset="0"/>
              </a:rPr>
              <a:t>Газы</a:t>
            </a:r>
            <a:r>
              <a:rPr lang="ru-RU" altLang="ru-RU" sz="2400" dirty="0">
                <a:cs typeface="Times New Roman" pitchFamily="18" charset="0"/>
              </a:rPr>
              <a:t>, находящиеся в молекулярном состоянии, дают</a:t>
            </a:r>
            <a:r>
              <a:rPr lang="ru-RU" altLang="ru-RU" sz="2400" i="1" dirty="0">
                <a:cs typeface="Times New Roman" pitchFamily="18" charset="0"/>
              </a:rPr>
              <a:t> </a:t>
            </a:r>
            <a:r>
              <a:rPr lang="ru-RU" altLang="ru-RU" sz="2400" dirty="0">
                <a:cs typeface="Times New Roman" pitchFamily="18" charset="0"/>
              </a:rPr>
              <a:t>полосатый</a:t>
            </a:r>
            <a:r>
              <a:rPr lang="ru-RU" altLang="ru-RU" sz="2400" i="1" dirty="0">
                <a:cs typeface="Times New Roman" pitchFamily="18" charset="0"/>
              </a:rPr>
              <a:t> </a:t>
            </a:r>
            <a:r>
              <a:rPr lang="ru-RU" altLang="ru-RU" sz="2400" dirty="0">
                <a:cs typeface="Times New Roman" pitchFamily="18" charset="0"/>
              </a:rPr>
              <a:t>спектр.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340769"/>
            <a:ext cx="5422900" cy="8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27584" y="2714626"/>
            <a:ext cx="74888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 smtClean="0">
                <a:cs typeface="Times New Roman" pitchFamily="18" charset="0"/>
              </a:rPr>
              <a:t>На </a:t>
            </a:r>
            <a:r>
              <a:rPr lang="ru-RU" altLang="ru-RU" sz="2400" dirty="0">
                <a:cs typeface="Times New Roman" pitchFamily="18" charset="0"/>
              </a:rPr>
              <a:t>явлении нормальной дисперсии основано действие </a:t>
            </a:r>
            <a:r>
              <a:rPr lang="ru-RU" altLang="ru-RU" sz="2400" b="1" dirty="0">
                <a:cs typeface="Times New Roman" pitchFamily="18" charset="0"/>
              </a:rPr>
              <a:t>призменных спектрографов</a:t>
            </a:r>
            <a:r>
              <a:rPr lang="ru-RU" altLang="ru-RU" sz="2400" dirty="0">
                <a:cs typeface="Times New Roman" pitchFamily="18" charset="0"/>
              </a:rPr>
              <a:t>. </a:t>
            </a:r>
            <a:r>
              <a:rPr lang="ru-RU" altLang="ru-RU" sz="2400" dirty="0" smtClean="0">
                <a:cs typeface="Times New Roman" pitchFamily="18" charset="0"/>
              </a:rPr>
              <a:t>Приборы</a:t>
            </a:r>
            <a:r>
              <a:rPr lang="ru-RU" altLang="ru-RU" sz="2400" dirty="0">
                <a:cs typeface="Times New Roman" pitchFamily="18" charset="0"/>
              </a:rPr>
              <a:t>, с помощью которых изучаются спектры излучения различных источников света, называются спектрографами</a:t>
            </a:r>
            <a:r>
              <a:rPr lang="ru-RU" altLang="ru-RU" sz="2800" dirty="0">
                <a:latin typeface="Arial" charset="0"/>
                <a:ea typeface="Times New Roman" pitchFamily="18" charset="0"/>
                <a:cs typeface="Arial" charset="0"/>
              </a:rPr>
              <a:t>. </a:t>
            </a:r>
            <a:endParaRPr lang="ru-RU" altLang="ru-RU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006" y="4730564"/>
            <a:ext cx="5579269" cy="196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605088" y="5713413"/>
            <a:ext cx="3695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latin typeface="Arial" charset="0"/>
                <a:cs typeface="Times New Roman" pitchFamily="18" charset="0"/>
              </a:rPr>
              <a:t>Схема спектрографа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611188" y="1720850"/>
            <a:ext cx="82819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cs typeface="Times New Roman" pitchFamily="18" charset="0"/>
              </a:rPr>
              <a:t>Несмотря на их некоторые недостатки (например, необходимость градуировки, различная дисперсия в разных участках спектра) при определении спектрального состава света, призменные спектрографы находят широкое применение в спектральном анализе. Это объясняется тем, что изготовление хороших призм значительно проще, чем изготовление хороших дифракционных решеток. В призменных спектрографах также легче получить большую светосилу.</a:t>
            </a:r>
            <a:endParaRPr lang="ru-RU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188913"/>
            <a:ext cx="820896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800">
                <a:ea typeface="Times New Roman" pitchFamily="18" charset="0"/>
                <a:cs typeface="Arial" charset="0"/>
              </a:rPr>
              <a:t>    Спектр излучения атомарных  газов и паров представляет  собой набор отдельных линий с определенными значениями длин волн.  </a:t>
            </a:r>
          </a:p>
          <a:p>
            <a:pPr eaLnBrk="1" hangingPunct="1"/>
            <a:r>
              <a:rPr lang="ru-RU" altLang="ru-RU" sz="2800">
                <a:ea typeface="Times New Roman" pitchFamily="18" charset="0"/>
                <a:cs typeface="Arial" charset="0"/>
              </a:rPr>
              <a:t>    Поэтому он называется линейчатый спектр. </a:t>
            </a:r>
            <a:endParaRPr lang="ru-RU" altLang="ru-RU">
              <a:ea typeface="Times New Roman" pitchFamily="18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8" y="2284413"/>
            <a:ext cx="663892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idx="4294967295"/>
          </p:nvPr>
        </p:nvSpPr>
        <p:spPr>
          <a:xfrm>
            <a:off x="357188" y="500063"/>
            <a:ext cx="8215312" cy="3073400"/>
          </a:xfrm>
        </p:spPr>
        <p:txBody>
          <a:bodyPr/>
          <a:lstStyle/>
          <a:p>
            <a:pPr indent="342900" eaLnBrk="1" hangingPunct="1">
              <a:buFont typeface="Arial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Сущностью явления дисперсии является неодинаковая скорость распространения лучей света c различной длиной волны в прозрачном веществе – оптической среде (тогда как в вакууме скорость света всегда одинакова, независимо от длины волны и следовательно цвета). </a:t>
            </a:r>
          </a:p>
          <a:p>
            <a:pPr indent="34290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kumimoji="1"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0" y="44831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/>
            <a:r>
              <a:rPr lang="ru-RU" altLang="ru-RU" sz="2800">
                <a:cs typeface="Times New Roman" pitchFamily="18" charset="0"/>
              </a:rPr>
              <a:t>где  </a:t>
            </a:r>
            <a:r>
              <a:rPr lang="en-US" altLang="ru-RU" sz="2800">
                <a:cs typeface="Times New Roman" pitchFamily="18" charset="0"/>
              </a:rPr>
              <a:t> </a:t>
            </a:r>
            <a:r>
              <a:rPr lang="en-US" altLang="ru-RU" sz="2800" i="1">
                <a:ea typeface="Calibri" pitchFamily="34" charset="0"/>
                <a:cs typeface="Times New Roman" pitchFamily="18" charset="0"/>
              </a:rPr>
              <a:t>n</a:t>
            </a:r>
            <a:r>
              <a:rPr lang="ru-RU" altLang="ru-RU" sz="2800">
                <a:ea typeface="Calibri" pitchFamily="34" charset="0"/>
                <a:cs typeface="Times New Roman" pitchFamily="18" charset="0"/>
              </a:rPr>
              <a:t> – абсолютный показатель преломления;</a:t>
            </a:r>
            <a:endParaRPr lang="en-US" altLang="ru-RU" sz="2800">
              <a:ea typeface="Calibri" pitchFamily="34" charset="0"/>
              <a:cs typeface="Times New Roman" pitchFamily="18" charset="0"/>
            </a:endParaRPr>
          </a:p>
          <a:p>
            <a:pPr marL="341313"/>
            <a:r>
              <a:rPr lang="en-US" altLang="ru-RU" sz="2800">
                <a:cs typeface="Times New Roman" pitchFamily="18" charset="0"/>
              </a:rPr>
              <a:t>        </a:t>
            </a:r>
            <a:r>
              <a:rPr lang="ru-RU" altLang="ru-RU" sz="2800" i="1">
                <a:cs typeface="Times New Roman" pitchFamily="18" charset="0"/>
              </a:rPr>
              <a:t>с</a:t>
            </a:r>
            <a:r>
              <a:rPr lang="ru-RU" altLang="ru-RU" sz="2800">
                <a:cs typeface="Times New Roman" pitchFamily="18" charset="0"/>
              </a:rPr>
              <a:t> – скорость света в вакууме;</a:t>
            </a:r>
          </a:p>
          <a:p>
            <a:pPr marL="341313"/>
            <a:r>
              <a:rPr lang="en-US" altLang="ru-RU" sz="2800">
                <a:cs typeface="Times New Roman" pitchFamily="18" charset="0"/>
              </a:rPr>
              <a:t>        </a:t>
            </a:r>
            <a:r>
              <a:rPr lang="en-US" altLang="ru-RU" sz="2800" i="1">
                <a:cs typeface="Times New Roman" pitchFamily="18" charset="0"/>
              </a:rPr>
              <a:t>v</a:t>
            </a:r>
            <a:r>
              <a:rPr lang="en-US" altLang="ru-RU" sz="2800">
                <a:cs typeface="Times New Roman" pitchFamily="18" charset="0"/>
              </a:rPr>
              <a:t> – </a:t>
            </a:r>
            <a:r>
              <a:rPr lang="ru-RU" altLang="ru-RU" sz="2800">
                <a:cs typeface="Times New Roman" pitchFamily="18" charset="0"/>
              </a:rPr>
              <a:t>скорость света в веществе.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571875"/>
            <a:ext cx="10001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 cstate="print"/>
          <a:srcRect r="4817"/>
          <a:stretch>
            <a:fillRect/>
          </a:stretch>
        </p:blipFill>
        <p:spPr bwMode="auto">
          <a:xfrm>
            <a:off x="5143500" y="3621088"/>
            <a:ext cx="38576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0" y="357188"/>
            <a:ext cx="9144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000" indent="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cs typeface="Times New Roman" pitchFamily="18" charset="0"/>
              </a:rPr>
              <a:t>Таким образом, чем больше частота волны, тем больше показатель преломления среды и меньше ее скорость света в ней:</a:t>
            </a:r>
          </a:p>
          <a:p>
            <a:pPr marL="342000" indent="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cs typeface="Times New Roman" pitchFamily="18" charset="0"/>
              </a:rPr>
              <a:t>– у красного цвета максимальная скорость в среде и минимальная степень преломления,</a:t>
            </a:r>
          </a:p>
          <a:p>
            <a:pPr marL="342000" indent="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cs typeface="Times New Roman" pitchFamily="18" charset="0"/>
              </a:rPr>
              <a:t>– у фиолетового цвета минимальная скорость света в среде и максимальная степень преломления.</a:t>
            </a:r>
            <a:endParaRPr lang="ru-RU" sz="2800" dirty="0">
              <a:latin typeface="Arial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63" y="3571875"/>
            <a:ext cx="4610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500563"/>
            <a:ext cx="308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27088" y="1052513"/>
            <a:ext cx="8066087" cy="46537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36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 marL="0" indent="0" algn="ctr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Фото, лабораторные демонстрации  явления дисперсии света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Дисперсия света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Электронная теория дисперсии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света.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Проявление и применение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дисперсии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света.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Формула призмы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Рассмотрим дисперсию света в призме. Пусть монохроматический пучок света падает на призму с преломляющим углом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 показателем преломления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под углом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После двукратного преломления (на левой и правой гранях призмы) луч оказывается отклоненным от первоначального направления на угол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Из рисунка следует, что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22531" name="Picture 2" descr="D:\СГМ\!! УЧЕБА с 1 сент 20 г\!! Прочитанные лекции Понед РЭА\Лек 8 Дисперсия света\Ход лучей в призм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229316"/>
            <a:ext cx="3672557" cy="206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D:\СГМ\!! УЧЕБА с 1 сент 20 г\!! Прочитанные лекции Понед РЭА\Лек 8 Дисперсия света\Формула призм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021288"/>
            <a:ext cx="47180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Предположим, что углы 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малы, тогда углы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будут также малы и вместо синусов этих углов можно воспользоваться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их значениями. Поэтому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ru-RU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=1/</a:t>
            </a:r>
            <a:r>
              <a:rPr lang="en-US" altLang="ru-RU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а так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А,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ru-RU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altLang="ru-RU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altLang="ru-RU" sz="20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alt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откуда 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971550" y="2789238"/>
            <a:ext cx="72008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/>
              <a:t>Из </a:t>
            </a:r>
            <a:r>
              <a:rPr lang="ru-RU" altLang="ru-RU" dirty="0" smtClean="0"/>
              <a:t> </a:t>
            </a:r>
            <a:r>
              <a:rPr lang="ru-RU" altLang="ru-RU" dirty="0"/>
              <a:t>двух </a:t>
            </a:r>
            <a:r>
              <a:rPr lang="ru-RU" altLang="ru-RU" dirty="0" smtClean="0"/>
              <a:t>выражений      </a:t>
            </a:r>
          </a:p>
          <a:p>
            <a:endParaRPr lang="ru-RU" altLang="ru-RU" dirty="0"/>
          </a:p>
          <a:p>
            <a:endParaRPr lang="ru-RU" altLang="ru-RU" dirty="0" smtClean="0"/>
          </a:p>
          <a:p>
            <a:endParaRPr lang="ru-RU" altLang="ru-RU" dirty="0"/>
          </a:p>
          <a:p>
            <a:r>
              <a:rPr lang="ru-RU" altLang="ru-RU" dirty="0" smtClean="0"/>
              <a:t>следует</a:t>
            </a:r>
            <a:r>
              <a:rPr lang="ru-RU" altLang="ru-RU" dirty="0"/>
              <a:t>, что</a:t>
            </a:r>
          </a:p>
        </p:txBody>
      </p:sp>
      <p:pic>
        <p:nvPicPr>
          <p:cNvPr id="23556" name="Picture 3" descr="D:\СГМ\!! УЧЕБА с 1 сент 20 г\!! Прочитанные лекции Понед РЭА\Лек 8 Дисперсия света\Формула призм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71978"/>
            <a:ext cx="23050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D:\СГМ\!! УЧЕБА с 1 сент 20 г\!! Прочитанные лекции Понед РЭА\Лек 8 Дисперсия света\Формула призмы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26965"/>
            <a:ext cx="22748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827584" y="4581127"/>
            <a:ext cx="75607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>
                <a:cs typeface="Times New Roman" pitchFamily="18" charset="0"/>
              </a:rPr>
              <a:t> </a:t>
            </a:r>
            <a:endParaRPr lang="ru-RU" altLang="ru-RU" dirty="0" smtClean="0">
              <a:cs typeface="Times New Roman" pitchFamily="18" charset="0"/>
            </a:endParaRPr>
          </a:p>
          <a:p>
            <a:r>
              <a:rPr lang="ru-RU" altLang="ru-RU" dirty="0" smtClean="0">
                <a:cs typeface="Times New Roman" pitchFamily="18" charset="0"/>
              </a:rPr>
              <a:t>Итак</a:t>
            </a:r>
            <a:r>
              <a:rPr lang="ru-RU" altLang="ru-RU" dirty="0">
                <a:cs typeface="Times New Roman" pitchFamily="18" charset="0"/>
              </a:rPr>
              <a:t>, угол отклонения лучей призмой зависит от величины </a:t>
            </a:r>
            <a:r>
              <a:rPr lang="en-US" altLang="ru-RU" i="1" dirty="0">
                <a:cs typeface="Times New Roman" pitchFamily="18" charset="0"/>
              </a:rPr>
              <a:t>n</a:t>
            </a:r>
            <a:r>
              <a:rPr lang="ru-RU" altLang="ru-RU" dirty="0">
                <a:cs typeface="Times New Roman" pitchFamily="18" charset="0"/>
              </a:rPr>
              <a:t>–1, а </a:t>
            </a:r>
            <a:r>
              <a:rPr lang="en-US" altLang="ru-RU" i="1" dirty="0">
                <a:cs typeface="Times New Roman" pitchFamily="18" charset="0"/>
              </a:rPr>
              <a:t>n</a:t>
            </a:r>
            <a:r>
              <a:rPr lang="ru-RU" altLang="ru-RU" dirty="0">
                <a:cs typeface="Times New Roman" pitchFamily="18" charset="0"/>
              </a:rPr>
              <a:t> — функция длины волны, поэтому лучи разных длин волн после прохождения призмы окажутся отклоненными на разные углы, т. е. пучок белого света за призмой разлагается в спектр, что и наблюдалось И. Ньютоном. Таким образом, с помощью призмы, так же как и с помощью дифракционной решетки, разлагая свет в спектр, можно определить его спектральный состав.</a:t>
            </a:r>
            <a:endParaRPr lang="ru-RU" altLang="ru-RU" dirty="0"/>
          </a:p>
        </p:txBody>
      </p:sp>
      <p:pic>
        <p:nvPicPr>
          <p:cNvPr id="7" name="Picture 4" descr="D:\СГМ\!! УЧЕБА с 1 сент 20 г\!! Прочитанные лекции Понед РЭА\Лек 8 Дисперсия света\Формула призм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75326"/>
            <a:ext cx="47180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СГМ\!! УЧЕБА с 1 сент 20 г\!! Прочитанные лекции Понед РЭА\Лек 8 Дисперсия света\Формула призм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875" y="1732199"/>
            <a:ext cx="23050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6688" cy="706437"/>
          </a:xfrm>
        </p:spPr>
        <p:txBody>
          <a:bodyPr/>
          <a:lstStyle/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2. Электронная теория дисперсии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света.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Как будет показано ниже, ход кривой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кривой дисперсии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— вблизи линий и полос поглощения будет иным: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уменьшается с уменьшением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Такой ход зависимости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называется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аномальной дисперсией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539930" y="2420983"/>
            <a:ext cx="828021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dirty="0" smtClean="0">
              <a:cs typeface="Times New Roman" pitchFamily="18" charset="0"/>
            </a:endParaRPr>
          </a:p>
          <a:p>
            <a:endParaRPr lang="ru-RU" sz="2400" dirty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Леру </a:t>
            </a:r>
            <a:r>
              <a:rPr lang="ru-RU" sz="2400" dirty="0">
                <a:cs typeface="Times New Roman" pitchFamily="18" charset="0"/>
              </a:rPr>
              <a:t>(1862 г.), наблюдая преломление в призме, наполненной парами йода, обнаружил, что синие лучи преломляются меньше, чем красные (другие лучи поглощаются йодом и от наблюдения ускользают). Эту особенность Леру назвал </a:t>
            </a:r>
            <a:r>
              <a:rPr lang="ru-RU" sz="2400" i="1" dirty="0">
                <a:cs typeface="Times New Roman" pitchFamily="18" charset="0"/>
              </a:rPr>
              <a:t>аномальной дисперсией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1860 году французский физик Леру, проводя измерения показателя преломления для ряда веществ, неожиданно обнаружил, что пары йода преломляют синие лучи в меньшей степени, нежели красные. Леру назвал обнаруженное им явление аномальной дисперсией света. Если при обычной (нормальной) дисперсии показатель преломления с ростом длины волны уменьшается, то при аномальной (необычной) дисперсии показатель преломления, наоборот, увеличивается.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воспроизводит в форме кривой результаты наблюдения над дисперсией раствора цианина в области полосы поглощения: от А до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показатель преломления уменьшается, т.е. имеет аномальный ход. Общий ход показателя преломления на некотором расстоянии от полос поглощения соответствует обычному нормальному ходу дисперсии: медленное увеличение показателя преломления по мере уменьшения длины волны. </a:t>
            </a:r>
          </a:p>
        </p:txBody>
      </p:sp>
      <p:pic>
        <p:nvPicPr>
          <p:cNvPr id="26627" name="Picture 2" descr="D:\! Учеба с 1 сент 21 г до дек 21 г\Лекции РЭА\8 Лек 25 окт 21 г Дисперсия света\Литерат и черновики\23-10-21 Аномальн диспер с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620713"/>
            <a:ext cx="27813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spcAft>
                <a:spcPts val="1000"/>
              </a:spcAft>
            </a:pP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Теория аномальной дисперсии света была опубликована в 1892 году</a:t>
            </a: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Хендериком</a:t>
            </a: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Лоренцом</a:t>
            </a: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учитывалось   взаимодействие световой волны с атомами вещества. Приходящая волна приводит электроны  атомов вещества в вынужденные колебания.</a:t>
            </a:r>
            <a:b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Хе́ндрик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А́нтон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Ло́ренц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1853 год"/>
              </a:rPr>
              <a:t>1853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 tooltip="1928 год"/>
              </a:rPr>
              <a:t>1928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  нидерландский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Теоретическая физика"/>
              </a:rPr>
              <a:t>физик-теоретик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лауреат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Нобелевская премия по физике"/>
              </a:rPr>
              <a:t>Нобелевской премии по 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(1902, совместно с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Зееман, Питер"/>
              </a:rPr>
              <a:t>Питером Зееманом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других наград, член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Нидерландская королевская академия наук"/>
              </a:rPr>
              <a:t>Нидерландской королевской академии наук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(1881), ряда иностранных академий наук и научных обществ.</a:t>
            </a:r>
            <a:endParaRPr lang="ru-RU" alt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8" cstate="print"/>
          <a:srcRect l="7114" t="5566" r="9232" b="4800"/>
          <a:stretch>
            <a:fillRect/>
          </a:stretch>
        </p:blipFill>
        <p:spPr bwMode="auto">
          <a:xfrm>
            <a:off x="3851920" y="4467940"/>
            <a:ext cx="1656184" cy="222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75240" cy="1152128"/>
          </a:xfrm>
        </p:spPr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Из макроскопической электромагнитной теории Максвелла следует, что абсолютный показатель преломления среды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645024"/>
            <a:ext cx="7776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где </a:t>
            </a:r>
            <a:r>
              <a:rPr lang="ru-RU" sz="2800" dirty="0">
                <a:sym typeface="Symbol"/>
              </a:rPr>
              <a:t></a:t>
            </a:r>
            <a:r>
              <a:rPr lang="ru-RU" sz="2800" dirty="0"/>
              <a:t> — диэлектрическая проницаемость среды, </a:t>
            </a:r>
            <a:r>
              <a:rPr lang="en-US" sz="2800" i="1" dirty="0">
                <a:sym typeface="Symbol"/>
              </a:rPr>
              <a:t></a:t>
            </a:r>
            <a:r>
              <a:rPr lang="ru-RU" sz="2800" i="1" dirty="0"/>
              <a:t> —</a:t>
            </a:r>
            <a:r>
              <a:rPr lang="ru-RU" sz="2800" dirty="0"/>
              <a:t> магнитная проницаемость. </a:t>
            </a:r>
          </a:p>
          <a:p>
            <a:pPr>
              <a:defRPr/>
            </a:pPr>
            <a:r>
              <a:rPr lang="ru-RU" sz="2800" dirty="0"/>
              <a:t>В оптической области спектра для всех веществ </a:t>
            </a:r>
            <a:r>
              <a:rPr lang="en-US" sz="2800" i="1" dirty="0">
                <a:sym typeface="Symbol"/>
              </a:rPr>
              <a:t></a:t>
            </a:r>
            <a:r>
              <a:rPr lang="en-US" sz="2800" cap="small" dirty="0">
                <a:sym typeface="Symbol"/>
              </a:rPr>
              <a:t></a:t>
            </a:r>
            <a:r>
              <a:rPr lang="ru-RU" sz="2800" dirty="0"/>
              <a:t>1, поэтому</a:t>
            </a:r>
          </a:p>
        </p:txBody>
      </p:sp>
      <p:pic>
        <p:nvPicPr>
          <p:cNvPr id="28676" name="Picture 2" descr="D:\СГМ\!! УЧЕБА с 1 сент 20 г\!! Прочитанные лекции Понед РЭА\Лек 8 Дисперсия света\Формула Максвел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497685" cy="114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D:\СГМ\!! УЧЕБА с 1 сент 20 г\!! Прочитанные лекции Понед РЭА\Лек 8 Дисперсия света\Формула Максвелл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373216"/>
            <a:ext cx="388842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26064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ea typeface="Times New Roman" pitchFamily="18" charset="0"/>
                <a:cs typeface="Arial" charset="0"/>
              </a:rPr>
              <a:t>Вторичные волны, излучаемые электронами, отличаются по фазе от приходящей волны, и, складываясь с нею, создают волну, распространяющуюся в среде. 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260350"/>
            <a:ext cx="83915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ea typeface="Times New Roman" pitchFamily="18" charset="0"/>
                <a:cs typeface="Arial" charset="0"/>
              </a:rPr>
              <a:t>	Амплитуда вторичной волны зависит от соотношения  между частотой  приходящей волны     и собственной частотой       колебания электронов. </a:t>
            </a:r>
          </a:p>
        </p:txBody>
      </p:sp>
      <p:graphicFrame>
        <p:nvGraphicFramePr>
          <p:cNvPr id="9" name="Object 89"/>
          <p:cNvGraphicFramePr>
            <a:graphicFrameLocks noChangeAspect="1"/>
          </p:cNvGraphicFramePr>
          <p:nvPr/>
        </p:nvGraphicFramePr>
        <p:xfrm>
          <a:off x="6143625" y="1857375"/>
          <a:ext cx="1003300" cy="444500"/>
        </p:xfrm>
        <a:graphic>
          <a:graphicData uri="http://schemas.openxmlformats.org/presentationml/2006/ole">
            <p:oleObj spid="_x0000_s3480" name="Equation" r:id="rId3" imgW="1002865" imgH="444307" progId="">
              <p:embed/>
            </p:oleObj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7188" y="1857375"/>
            <a:ext cx="84296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ea typeface="Times New Roman" pitchFamily="18" charset="0"/>
                <a:cs typeface="Arial" charset="0"/>
              </a:rPr>
              <a:t>	В оптической области спектра 	    </a:t>
            </a:r>
            <a:r>
              <a:rPr lang="ru-RU" altLang="ru-RU" sz="2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и, учитывая </a:t>
            </a:r>
            <a:r>
              <a:rPr lang="ru-RU" altLang="ru-RU" sz="2800">
                <a:ea typeface="Times New Roman" pitchFamily="18" charset="0"/>
                <a:cs typeface="Arial" charset="0"/>
              </a:rPr>
              <a:t>только электронную поляризацию диэлектрика под действием вынужденных колебаний электронов, Лоренц получил формулу:</a:t>
            </a:r>
          </a:p>
        </p:txBody>
      </p:sp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11188" y="5370513"/>
            <a:ext cx="813752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ea typeface="Times New Roman" pitchFamily="18" charset="0"/>
                <a:cs typeface="Arial" charset="0"/>
              </a:rPr>
              <a:t>где      – концентрация атомов в диэлектрике;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ea typeface="Times New Roman" pitchFamily="18" charset="0"/>
                <a:cs typeface="Arial" charset="0"/>
              </a:rPr>
              <a:t>       и     – масса и заряд электрона.</a:t>
            </a:r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16" name="Object 90"/>
          <p:cNvGraphicFramePr>
            <a:graphicFrameLocks noChangeAspect="1"/>
          </p:cNvGraphicFramePr>
          <p:nvPr/>
        </p:nvGraphicFramePr>
        <p:xfrm>
          <a:off x="1304925" y="5445125"/>
          <a:ext cx="314325" cy="428625"/>
        </p:xfrm>
        <a:graphic>
          <a:graphicData uri="http://schemas.openxmlformats.org/presentationml/2006/ole">
            <p:oleObj spid="_x0000_s3481" name="Equation" r:id="rId4" imgW="317225" imgH="431425" progId="">
              <p:embed/>
            </p:oleObj>
          </a:graphicData>
        </a:graphic>
      </p:graphicFrame>
      <p:sp>
        <p:nvSpPr>
          <p:cNvPr id="308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3133" name="Object 91"/>
          <p:cNvGraphicFramePr>
            <a:graphicFrameLocks noChangeAspect="1"/>
          </p:cNvGraphicFramePr>
          <p:nvPr/>
        </p:nvGraphicFramePr>
        <p:xfrm>
          <a:off x="8215313" y="973138"/>
          <a:ext cx="266700" cy="241300"/>
        </p:xfrm>
        <a:graphic>
          <a:graphicData uri="http://schemas.openxmlformats.org/presentationml/2006/ole">
            <p:oleObj spid="_x0000_s3482" name="Equation" r:id="rId5" imgW="266469" imgH="241091" progId="">
              <p:embed/>
            </p:oleObj>
          </a:graphicData>
        </a:graphic>
      </p:graphicFrame>
      <p:graphicFrame>
        <p:nvGraphicFramePr>
          <p:cNvPr id="3134" name="Object 92"/>
          <p:cNvGraphicFramePr>
            <a:graphicFrameLocks noChangeAspect="1"/>
          </p:cNvGraphicFramePr>
          <p:nvPr/>
        </p:nvGraphicFramePr>
        <p:xfrm>
          <a:off x="4214813" y="1354138"/>
          <a:ext cx="381000" cy="431800"/>
        </p:xfrm>
        <a:graphic>
          <a:graphicData uri="http://schemas.openxmlformats.org/presentationml/2006/ole">
            <p:oleObj spid="_x0000_s3483" name="Equation" r:id="rId6" imgW="380835" imgH="431613" progId="">
              <p:embed/>
            </p:oleObj>
          </a:graphicData>
        </a:graphic>
      </p:graphicFrame>
      <p:graphicFrame>
        <p:nvGraphicFramePr>
          <p:cNvPr id="3137" name="Object 93"/>
          <p:cNvGraphicFramePr>
            <a:graphicFrameLocks noChangeAspect="1"/>
          </p:cNvGraphicFramePr>
          <p:nvPr/>
        </p:nvGraphicFramePr>
        <p:xfrm>
          <a:off x="2851150" y="4076700"/>
          <a:ext cx="3441700" cy="1168400"/>
        </p:xfrm>
        <a:graphic>
          <a:graphicData uri="http://schemas.openxmlformats.org/presentationml/2006/ole">
            <p:oleObj spid="_x0000_s3484" name="Equation" r:id="rId7" imgW="3441700" imgH="1168400" progId="">
              <p:embed/>
            </p:oleObj>
          </a:graphicData>
        </a:graphic>
      </p:graphicFrame>
      <p:graphicFrame>
        <p:nvGraphicFramePr>
          <p:cNvPr id="3138" name="Object 94"/>
          <p:cNvGraphicFramePr>
            <a:graphicFrameLocks noChangeAspect="1"/>
          </p:cNvGraphicFramePr>
          <p:nvPr/>
        </p:nvGraphicFramePr>
        <p:xfrm>
          <a:off x="827088" y="6021388"/>
          <a:ext cx="381000" cy="431800"/>
        </p:xfrm>
        <a:graphic>
          <a:graphicData uri="http://schemas.openxmlformats.org/presentationml/2006/ole">
            <p:oleObj spid="_x0000_s3485" name="Equation" r:id="rId8" imgW="380835" imgH="431613" progId="">
              <p:embed/>
            </p:oleObj>
          </a:graphicData>
        </a:graphic>
      </p:graphicFrame>
      <p:graphicFrame>
        <p:nvGraphicFramePr>
          <p:cNvPr id="3139" name="Object 95"/>
          <p:cNvGraphicFramePr>
            <a:graphicFrameLocks noChangeAspect="1"/>
          </p:cNvGraphicFramePr>
          <p:nvPr/>
        </p:nvGraphicFramePr>
        <p:xfrm>
          <a:off x="1619250" y="6165850"/>
          <a:ext cx="190500" cy="241300"/>
        </p:xfrm>
        <a:graphic>
          <a:graphicData uri="http://schemas.openxmlformats.org/presentationml/2006/ole">
            <p:oleObj spid="_x0000_s3486" name="Equation" r:id="rId9" imgW="190417" imgH="2411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848600" cy="719138"/>
          </a:xfrm>
        </p:spPr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Или возведя в квадрат обе части формулы Лоренца получим</a:t>
            </a:r>
          </a:p>
        </p:txBody>
      </p:sp>
      <p:pic>
        <p:nvPicPr>
          <p:cNvPr id="29700" name="Picture 3" descr="D:\СГМ\!! УЧЕБА с 1 сент 20 г\!! Прочитанные лекции Понед РЭА\Лек 8 Дисперсия света\Аномальная дисперсия св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97328"/>
            <a:ext cx="6621278" cy="132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D:\СГМ\!! УЧЕБА с 1 сент 20 г\!! Прочитанные лекции Понед РЭА\Лек 8 Дисперсия света\Аномальная дисперсия свет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725144"/>
            <a:ext cx="573384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 rot="10800000" flipV="1">
            <a:off x="971600" y="2057421"/>
            <a:ext cx="7345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2400" dirty="0" smtClean="0"/>
          </a:p>
          <a:p>
            <a:endParaRPr lang="ru-RU" altLang="ru-RU" sz="2400" dirty="0" smtClean="0"/>
          </a:p>
          <a:p>
            <a:r>
              <a:rPr lang="ru-RU" altLang="ru-RU" sz="2400" dirty="0" smtClean="0"/>
              <a:t>Если </a:t>
            </a:r>
            <a:r>
              <a:rPr lang="ru-RU" altLang="ru-RU" sz="2400" dirty="0"/>
              <a:t>в веществе имеются различные заряды </a:t>
            </a:r>
            <a:r>
              <a:rPr lang="ru-RU" altLang="ru-RU" sz="2400" i="1" dirty="0"/>
              <a:t>е</a:t>
            </a:r>
            <a:r>
              <a:rPr lang="en-US" altLang="ru-RU" sz="2400" i="1" baseline="-25000" dirty="0" err="1"/>
              <a:t>i</a:t>
            </a:r>
            <a:r>
              <a:rPr lang="ru-RU" altLang="ru-RU" sz="2400" dirty="0"/>
              <a:t>, совершающие вынужденные колебания с различными собственными частотами </a:t>
            </a:r>
            <a:r>
              <a:rPr lang="ru-RU" altLang="ru-RU" sz="2400" i="1" dirty="0">
                <a:sym typeface="Symbol" pitchFamily="18" charset="2"/>
              </a:rPr>
              <a:t></a:t>
            </a:r>
            <a:r>
              <a:rPr lang="ru-RU" altLang="ru-RU" sz="2400" baseline="-25000" dirty="0"/>
              <a:t>0</a:t>
            </a:r>
            <a:r>
              <a:rPr lang="en-US" altLang="ru-RU" sz="2400" i="1" baseline="-25000" dirty="0" err="1"/>
              <a:t>i</a:t>
            </a:r>
            <a:r>
              <a:rPr lang="ru-RU" altLang="ru-RU" sz="2400" i="1" dirty="0"/>
              <a:t>,</a:t>
            </a:r>
            <a:r>
              <a:rPr lang="ru-RU" altLang="ru-RU" sz="2400" dirty="0"/>
              <a:t> то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57313" y="2571750"/>
          <a:ext cx="1041400" cy="419100"/>
        </p:xfrm>
        <a:graphic>
          <a:graphicData uri="http://schemas.openxmlformats.org/presentationml/2006/ole">
            <p:oleObj spid="_x0000_s4156" name="Equation" r:id="rId3" imgW="1040948" imgH="431613" progId="">
              <p:embed/>
            </p:oleObj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1571625"/>
            <a:ext cx="7920038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1000"/>
              </a:spcAft>
            </a:pPr>
            <a:r>
              <a:rPr lang="ru-RU" altLang="ru-RU" sz="2800" dirty="0">
                <a:cs typeface="Times New Roman" pitchFamily="18" charset="0"/>
              </a:rPr>
              <a:t>	Особенно значительной становится амплитуда вынужденных колебаний электронов при </a:t>
            </a:r>
          </a:p>
          <a:p>
            <a:pPr algn="just" eaLnBrk="1" hangingPunct="1">
              <a:spcAft>
                <a:spcPts val="1000"/>
              </a:spcAft>
            </a:pPr>
            <a:r>
              <a:rPr lang="ru-RU" altLang="ru-RU" sz="2800" dirty="0">
                <a:cs typeface="Times New Roman" pitchFamily="18" charset="0"/>
              </a:rPr>
              <a:t> 	В этом случае происходит резонансное поглощение энергии и излучения соответствующих частот из спектра падающего излучения «выпадают» (поглощаются).</a:t>
            </a:r>
          </a:p>
          <a:p>
            <a:pPr algn="just" eaLnBrk="1" hangingPunct="1">
              <a:spcAft>
                <a:spcPts val="1000"/>
              </a:spcAft>
            </a:pPr>
            <a:r>
              <a:rPr lang="ru-RU" altLang="ru-RU" sz="2800" dirty="0">
                <a:cs typeface="Times New Roman" pitchFamily="18" charset="0"/>
              </a:rPr>
              <a:t>  	В этой области частот и наблюдается аномальная дисперсия.</a:t>
            </a:r>
            <a:endParaRPr lang="ru-RU" altLang="ru-RU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Фото, лабораторные демонстрации  явления дисперсии света</a:t>
            </a:r>
            <a:r>
              <a:rPr lang="ru-RU" altLang="ru-RU" sz="6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60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ru-RU" altLang="ru-RU" dirty="0" smtClean="0"/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76" y="1509713"/>
            <a:ext cx="7908372" cy="49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Из формулы Лоренца вытекает, что показатель преломления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зависит от частоты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внешнего поля, т. е. полученные зависимости действительно подтверждают явление дисперсии света.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Из его формулировок следует, что в области от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= 0 до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больше единицы и возрастает с увеличением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(нормальная дисперсия); при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= ±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; в области от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меньше единицы и возрастает от –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до 1 (нормальная дисперсия). Перейдя от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получим, что график зависимости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имеет вид, изображенный на рисунке предыдущего слайда. Такое поведение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вблизи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результат допущения об отсутствии сил сопротивления при колебаниях электронов.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принять в расчет и это обстоятельство, то график функции 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) вблизи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задастся штриховой линией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АВ.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АВ —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область аномальной дисперсии (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убывает при возрастании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), остальные участки зависимости 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описывают нормальную дисперсию (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возрастает с возрастанием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СГМ\!! УЧЕБА с 1 сент 20 г\!! Прочитанные лекции Понед РЭА\Лек 8 Дисперсия света\График зависим показ прел от ча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444" y="2780928"/>
            <a:ext cx="7130900" cy="36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2906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Российскому физику Д. С. Рождественскому (1876—1940) принадлежит классическая работа по изучению аномальной дисперсии в парах натрия. Он разработал интерференционный метод для очень точного измерения показателя преломления паров и экспериментально показал, что формула показателя преломления от частоты  правильно характеризует зависимость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а также ввел в нее поправку, учитывающую квантовые свойства света и атомов.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1371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2486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Проявление  и применение дисперсии света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1042988" y="1773238"/>
            <a:ext cx="7643812" cy="10795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Применяется в учебном процессе в лабораторных работах  в спектральных приборах с дисперсионной призмой.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Лабораторная работа № 11 в Т-101 </a:t>
            </a:r>
          </a:p>
        </p:txBody>
      </p:sp>
      <p:pic>
        <p:nvPicPr>
          <p:cNvPr id="33795" name="Picture 2" descr="D:\! Учеба с 1 сент 21 г до дек 21 г\Лекции РЭА\8 Лек 25 окт 21 г Дисперсия света\Литерат и черновики\23-10-21 г Лаб раб по из сп ат 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41419"/>
            <a:ext cx="6453163" cy="488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! Учеба с 1 сент 21 г до дек 21 г\Лекции РЭА\8 Лек 25 окт 21 г Дисперсия света\Литерат и черновики\23-10-21 г Лаб раб по из сп ат 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6453163" cy="488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! Учеба с 1 сент 21 г до дек 21 г\Лекции РЭА\8 Лек 25 окт 21 г Дисперсия света\Литерат и черновики\23-10-21 г Лаб раб по из сп ат 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41419"/>
            <a:ext cx="6453163" cy="488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! Учеба с 1 сент 21 г до дек 21 г\Лекции РЭА\8 Лек 25 окт 21 г Дисперсия света\Литерат и черновики\23-10-21 г Лаб раб по из сп ат 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080" y="1893819"/>
            <a:ext cx="6453163" cy="488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4819" name="Picture 2" descr="D:\СГМ\!! УЧЕБА с 1 сент 20 г\!! Прочитанные лекции Понед РЭА\Лек 8 Дисперсия света\Устройстово спектроско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38175"/>
            <a:ext cx="7620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Научное применение</a:t>
            </a:r>
          </a:p>
        </p:txBody>
      </p:sp>
      <p:pic>
        <p:nvPicPr>
          <p:cNvPr id="3686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2243138"/>
            <a:ext cx="67722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0"/>
            <a:ext cx="8229600" cy="785813"/>
          </a:xfrm>
        </p:spPr>
        <p:txBody>
          <a:bodyPr lIns="0" rIns="0" bIns="0" anchor="b"/>
          <a:lstStyle/>
          <a:p>
            <a:pPr eaLnBrk="1" hangingPunct="1"/>
            <a:r>
              <a:rPr lang="ru-RU" altLang="ru-RU" sz="3200" smtClean="0"/>
              <a:t>Монохроматор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3286125" y="928688"/>
            <a:ext cx="5857875" cy="5500687"/>
          </a:xfrm>
        </p:spPr>
        <p:txBody>
          <a:bodyPr/>
          <a:lstStyle/>
          <a:p>
            <a:pPr marL="273050" indent="-273050" eaLnBrk="1" hangingPunct="1">
              <a:buFont typeface="Arial" charset="0"/>
              <a:buNone/>
            </a:pPr>
            <a:r>
              <a:rPr lang="ru-RU" altLang="ru-RU" sz="2800" smtClean="0"/>
              <a:t> </a:t>
            </a:r>
            <a:r>
              <a:rPr lang="ru-RU" altLang="ru-RU" sz="2400" smtClean="0"/>
              <a:t>	     </a:t>
            </a:r>
            <a:r>
              <a:rPr lang="ru-RU" altLang="ru-RU" sz="2400" i="1" smtClean="0"/>
              <a:t>Монохроматор </a:t>
            </a:r>
            <a:r>
              <a:rPr lang="ru-RU" altLang="ru-RU" sz="2400" smtClean="0"/>
              <a:t>– это один из видов спектральных приборов, предназначенный для разложения излучения в спектр с целью последующего определения физической природы источника этого излучения. Для этого спектр должен быть «растянут» настолько, чтобы в нем не перекрывались узкие участки (линии) спектра. Количество, положение и относительные интенсивности этих лини строго индивидуальны и характерны для каждого вещества.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ru-RU" altLang="ru-RU" sz="2400" smtClean="0"/>
              <a:t>          </a:t>
            </a:r>
          </a:p>
        </p:txBody>
      </p:sp>
      <p:pic>
        <p:nvPicPr>
          <p:cNvPr id="35844" name="Picture 2" descr="C:\Documents and Settings\Admin\Рабочий стол\на физику\96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6675"/>
            <a:ext cx="3571875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24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85750"/>
            <a:ext cx="8229600" cy="774700"/>
          </a:xfrm>
        </p:spPr>
        <p:txBody>
          <a:bodyPr lIns="0" rIns="0" bIns="0" anchor="b"/>
          <a:lstStyle/>
          <a:p>
            <a:pPr eaLnBrk="1" hangingPunct="1"/>
            <a:r>
              <a:rPr lang="ru-RU" altLang="ru-RU" sz="3200" smtClean="0"/>
              <a:t>Хроматограф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5214938"/>
            <a:ext cx="8472487" cy="1411287"/>
          </a:xfrm>
        </p:spPr>
        <p:txBody>
          <a:bodyPr/>
          <a:lstStyle/>
          <a:p>
            <a:pPr marL="273050" indent="-273050" algn="ctr" eaLnBrk="1" hangingPunct="1">
              <a:buFont typeface="Arial" charset="0"/>
              <a:buNone/>
            </a:pPr>
            <a:r>
              <a:rPr lang="ru-RU" altLang="ru-RU" smtClean="0"/>
              <a:t>		</a:t>
            </a:r>
            <a:r>
              <a:rPr lang="ru-RU" altLang="ru-RU" sz="2800" smtClean="0"/>
              <a:t>Прибор для разделения смеси веществ методом хроматографии</a:t>
            </a:r>
          </a:p>
        </p:txBody>
      </p:sp>
      <p:pic>
        <p:nvPicPr>
          <p:cNvPr id="46084" name="Picture 2" descr="C:\Documents and Settings\Admin\Рабочий стол\на физику\220px-Metrohm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285875"/>
            <a:ext cx="5229225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65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Природное проявление дисперсии света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428625" y="785813"/>
            <a:ext cx="828675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altLang="ru-RU" sz="2400" b="1">
                <a:cs typeface="Times New Roman" pitchFamily="18" charset="0"/>
              </a:rPr>
              <a:t>    </a:t>
            </a:r>
            <a:r>
              <a:rPr lang="ru-RU" altLang="ru-RU" sz="2800">
                <a:cs typeface="Times New Roman" pitchFamily="18" charset="0"/>
              </a:rPr>
              <a:t>Явлением дисперсии при многократном преломлении света объясняется игра драгоценных камней.</a:t>
            </a:r>
          </a:p>
          <a:p>
            <a:pPr marL="341313"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altLang="ru-RU" sz="2800">
                <a:cs typeface="Times New Roman" pitchFamily="18" charset="0"/>
              </a:rPr>
              <a:t>    Драгоценные камни нам   кажутся цветными, так как содержащиеся в них примеси поглощают некоторые составляющие белого света.</a:t>
            </a:r>
          </a:p>
        </p:txBody>
      </p:sp>
      <p:pic>
        <p:nvPicPr>
          <p:cNvPr id="45060" name="Picture 11" descr="http://cs306215.vk.me/v306215625/9ada/P7DaN2DpRW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850" y="3716338"/>
            <a:ext cx="36385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7" descr="http://obo-vcem.ru/wp-content/uploads/2014/04/br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716338"/>
            <a:ext cx="28797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3327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Три солнца в зимний морозный день</a:t>
            </a:r>
          </a:p>
        </p:txBody>
      </p:sp>
      <p:pic>
        <p:nvPicPr>
          <p:cNvPr id="717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923" y="1700808"/>
            <a:ext cx="6635190" cy="50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Мыльный пузырь</a:t>
            </a:r>
          </a:p>
        </p:txBody>
      </p:sp>
      <p:pic>
        <p:nvPicPr>
          <p:cNvPr id="38915" name="Picture 2" descr="D:\СГМ\!! УЧЕБА с 1 сент 20 г\!! Прочитанные лекции Понед РЭА\Лек 8 Дисперсия света\Марк твен о мыльн пузыря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1516553"/>
            <a:ext cx="6820619" cy="421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9939" name="Picture 2" descr="D:\СГМ\!! УЧЕБА с 1 сент 20 г\!! Прочитанные лекции Понед РЭА\Лек 8 Дисперсия света\Обьяснение мыльного пузыря ИЗОБР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804863"/>
            <a:ext cx="75628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0963" name="Picture 2" descr="D:\СГМ\!! УЧЕБА с 1 сент 20 г\!! Прочитанные лекции Понед РЭА\Лек 8 Дисперсия света\Опыты с мыльн пузырем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666750"/>
            <a:ext cx="74390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/>
          </p:cNvSpPr>
          <p:nvPr>
            <p:ph idx="4294967295"/>
          </p:nvPr>
        </p:nvSpPr>
        <p:spPr>
          <a:xfrm>
            <a:off x="0" y="214313"/>
            <a:ext cx="9144000" cy="6427787"/>
          </a:xfrm>
        </p:spPr>
        <p:txBody>
          <a:bodyPr/>
          <a:lstStyle/>
          <a:p>
            <a:pPr indent="3429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Радуга –это спектр солнечного света.</a:t>
            </a:r>
          </a:p>
          <a:p>
            <a:pPr indent="342900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Он образован разложением  белого света в каплях дождя. Из дождевых капель под разными углами преломления выходят широкие разноцветные пучки света. Наблюдатель, находясь вне зоны дождя, видит радугу на фоне облаков, освещаемых солнцем, на расстоянии   1 – 2 км.</a:t>
            </a:r>
          </a:p>
          <a:p>
            <a:pPr indent="34290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водяной капле происходят такие оптические явления как: преломление света, дисперсия света и отражение света.</a:t>
            </a:r>
          </a:p>
          <a:p>
            <a:pPr indent="342900"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6" descr="Картинка 101 из 1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33056"/>
            <a:ext cx="619125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301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00175"/>
            <a:ext cx="58578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 непрозрачных предметов</a:t>
            </a: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357188" y="785813"/>
            <a:ext cx="85010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457200" algn="just" eaLnBrk="1" hangingPunct="1"/>
            <a:r>
              <a:rPr lang="ru-RU" altLang="ru-RU" sz="2400" b="1">
                <a:cs typeface="Times New Roman" pitchFamily="18" charset="0"/>
              </a:rPr>
              <a:t>  </a:t>
            </a:r>
            <a:r>
              <a:rPr lang="ru-RU" altLang="ru-RU" sz="2800">
                <a:cs typeface="Times New Roman" pitchFamily="18" charset="0"/>
              </a:rPr>
              <a:t>Многообразие цветов и оттенков в окружающем нас мире объясняет явление дисперсии.  При взаимодействии с различными телами лучи света разного цвета по-разному отражаются и поглощаются  этими телами. </a:t>
            </a:r>
          </a:p>
        </p:txBody>
      </p:sp>
      <p:pic>
        <p:nvPicPr>
          <p:cNvPr id="44036" name="Picture 9" descr="http://static.kulinarika.ru/media/cache/popup_image/u/image/product/5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49613"/>
            <a:ext cx="427196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1" descr="http://www.kidmash.by/assets/images/PR-61Gran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713" y="3235325"/>
            <a:ext cx="3887787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солнца в зимний день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7690246" cy="4783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3501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Техническое применение</a:t>
            </a:r>
          </a:p>
        </p:txBody>
      </p:sp>
      <p:pic>
        <p:nvPicPr>
          <p:cNvPr id="4710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2438400"/>
            <a:ext cx="6915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29600" cy="857250"/>
          </a:xfrm>
        </p:spPr>
        <p:txBody>
          <a:bodyPr lIns="0" rIns="0" bIns="0" anchor="b"/>
          <a:lstStyle/>
          <a:p>
            <a:pPr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Оптическое волокно</a:t>
            </a:r>
          </a:p>
        </p:txBody>
      </p:sp>
      <p:pic>
        <p:nvPicPr>
          <p:cNvPr id="48131" name="Picture 2" descr="C:\Documents and Settings\Admin\Рабочий стол\на физику\6a00d8341d292153ef00e5536bd4138834-500wi.jpg"/>
          <p:cNvPicPr>
            <a:picLocks noChangeAspect="1" noChangeArrowheads="1"/>
          </p:cNvPicPr>
          <p:nvPr/>
        </p:nvPicPr>
        <p:blipFill>
          <a:blip r:embed="rId2" cstate="print"/>
          <a:srcRect l="-2" t="1695" r="113" b="6779"/>
          <a:stretch>
            <a:fillRect/>
          </a:stretch>
        </p:blipFill>
        <p:spPr bwMode="auto">
          <a:xfrm>
            <a:off x="1979712" y="3118041"/>
            <a:ext cx="5092601" cy="352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Прямоугольник 5"/>
          <p:cNvSpPr>
            <a:spLocks noChangeArrowheads="1"/>
          </p:cNvSpPr>
          <p:nvPr/>
        </p:nvSpPr>
        <p:spPr bwMode="auto">
          <a:xfrm>
            <a:off x="323528" y="1196752"/>
            <a:ext cx="85725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eaLnBrk="1" hangingPunct="1">
              <a:lnSpc>
                <a:spcPct val="90000"/>
              </a:lnSpc>
            </a:pPr>
            <a:r>
              <a:rPr lang="ru-RU" altLang="ru-RU" sz="2800"/>
              <a:t>		Оптическое волокно — нить из оптически прозрачного материала (стекло, пластик), используемая для переноса света внутри себя посредством полного внутреннего отражения.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4"/>
          <p:cNvSpPr>
            <a:spLocks noChangeArrowheads="1"/>
          </p:cNvSpPr>
          <p:nvPr/>
        </p:nvSpPr>
        <p:spPr bwMode="auto">
          <a:xfrm>
            <a:off x="214313" y="428625"/>
            <a:ext cx="80724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eaLnBrk="1" hangingPunct="1">
              <a:lnSpc>
                <a:spcPct val="90000"/>
              </a:lnSpc>
            </a:pPr>
            <a:r>
              <a:rPr lang="ru-RU" altLang="ru-RU" sz="2800"/>
              <a:t>		Волоконная оптика — раздел прикладной науки и машиностроения, описывающий такие волокна. Кабели на базе оптических волокон используются в волоконно-оптической связи, позволяющей передавать информацию на большие расстояния с более высокой скоростью передачи данных, чем в электронных средствах связи. </a:t>
            </a:r>
            <a:endParaRPr lang="ru-RU" altLang="ru-RU"/>
          </a:p>
        </p:txBody>
      </p:sp>
      <p:pic>
        <p:nvPicPr>
          <p:cNvPr id="49155" name="Picture 2" descr="C:\Documents and Settings\Admin\Рабочий стол\на физику\20888.jpg"/>
          <p:cNvPicPr>
            <a:picLocks noChangeAspect="1" noChangeArrowheads="1"/>
          </p:cNvPicPr>
          <p:nvPr/>
        </p:nvPicPr>
        <p:blipFill>
          <a:blip r:embed="rId2" cstate="print"/>
          <a:srcRect r="-961" b="3847"/>
          <a:stretch>
            <a:fillRect/>
          </a:stretch>
        </p:blipFill>
        <p:spPr bwMode="auto">
          <a:xfrm>
            <a:off x="4787900" y="3500438"/>
            <a:ext cx="363537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Прямоугольник 6"/>
          <p:cNvSpPr>
            <a:spLocks noChangeArrowheads="1"/>
          </p:cNvSpPr>
          <p:nvPr/>
        </p:nvSpPr>
        <p:spPr bwMode="auto">
          <a:xfrm>
            <a:off x="214313" y="3500438"/>
            <a:ext cx="4071937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eaLnBrk="1" hangingPunct="1">
              <a:lnSpc>
                <a:spcPct val="90000"/>
              </a:lnSpc>
            </a:pPr>
            <a:r>
              <a:rPr lang="ru-RU" altLang="ru-RU" sz="2800"/>
              <a:t>		В ряде случаев они также используются при создании датчиков.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Паргелий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(от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 tooltip="Древнегреческий язык"/>
              </a:rPr>
              <a:t>др.-греч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Древнегреческий язык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παρα-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ἥλιος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«солнце» — ложное солнце) или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солнце с ушами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один из видов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Гало"/>
              </a:rPr>
              <a:t>гало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выглядит как светлое радужное пятно на уровне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Солнце"/>
              </a:rPr>
              <a:t>Солнца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Возникает вследствие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Преломление"/>
              </a:rPr>
              <a:t>преломления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Солнечный свет"/>
              </a:rPr>
              <a:t>солнечного света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7" tooltip="Анизотропия"/>
              </a:rPr>
              <a:t>анизотропно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ориентированных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Кристалл"/>
              </a:rPr>
              <a:t>кристалликах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 tooltip="Лёд"/>
              </a:rPr>
              <a:t>льда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парящих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0" tooltip="Атмосфера Земли"/>
              </a:rPr>
              <a:t>атмосфере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2273272"/>
            <a:ext cx="2376263" cy="424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40588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538" y="23876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6153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274838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cs typeface="Times New Roman" pitchFamily="18" charset="0"/>
            </a:endParaRPr>
          </a:p>
          <a:p>
            <a:endParaRPr lang="ru-RU" dirty="0" smtClean="0">
              <a:cs typeface="Times New Roman" pitchFamily="18" charset="0"/>
            </a:endParaRPr>
          </a:p>
          <a:p>
            <a:endParaRPr lang="ru-RU" dirty="0" smtClean="0">
              <a:cs typeface="Times New Roman" pitchFamily="18" charset="0"/>
            </a:endParaRPr>
          </a:p>
          <a:p>
            <a:endParaRPr lang="ru-RU" dirty="0" smtClean="0">
              <a:cs typeface="Times New Roman" pitchFamily="18" charset="0"/>
            </a:endParaRPr>
          </a:p>
          <a:p>
            <a:endParaRPr lang="ru-RU" dirty="0" smtClean="0">
              <a:cs typeface="Times New Roman" pitchFamily="18" charset="0"/>
            </a:endParaRPr>
          </a:p>
          <a:p>
            <a:endParaRPr lang="ru-RU" dirty="0" smtClean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Природа – единственная книга, каждая страница которой полна глубокого содержания.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Гёте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Счастлив тот, кому довелось знать причины явлений?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Вергилий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Аналогичное явление возникает и около луны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  <a:hlinkClick r:id="rId2" tooltip="Ложная луна"/>
              </a:rPr>
              <a:t>парселена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749" y="1700808"/>
            <a:ext cx="75567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9542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458788"/>
            <a:ext cx="8208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>
                <a:ea typeface="Times New Roman" pitchFamily="18" charset="0"/>
                <a:cs typeface="Arial" charset="0"/>
              </a:rPr>
              <a:t>	</a:t>
            </a:r>
            <a:r>
              <a:rPr lang="ru-RU" altLang="ru-RU" sz="2800" dirty="0" smtClean="0">
                <a:ea typeface="Times New Roman" pitchFamily="18" charset="0"/>
                <a:cs typeface="Arial" charset="0"/>
              </a:rPr>
              <a:t>Демонстрационный опыт с призмой</a:t>
            </a:r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350" y="1457325"/>
            <a:ext cx="607853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875"/>
            <a:ext cx="607853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533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1687513"/>
            <a:ext cx="8286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800">
                <a:solidFill>
                  <a:srgbClr val="0070C0"/>
                </a:solidFill>
                <a:cs typeface="Times New Roman" pitchFamily="18" charset="0"/>
              </a:rPr>
              <a:t> 	</a:t>
            </a:r>
            <a:r>
              <a:rPr lang="ru-RU" altLang="ru-RU" sz="2800">
                <a:cs typeface="Times New Roman" pitchFamily="18" charset="0"/>
              </a:rPr>
              <a:t>Дисперсией света </a:t>
            </a:r>
            <a:r>
              <a:rPr lang="ru-RU" altLang="ru-RU" sz="2800">
                <a:ea typeface="Times New Roman" pitchFamily="18" charset="0"/>
                <a:cs typeface="Arial" charset="0"/>
              </a:rPr>
              <a:t>называется зависимость показателя преломления вещества от частоты (длины волны)  света:                               </a:t>
            </a:r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1033" name="Object 13"/>
          <p:cNvGraphicFramePr>
            <a:graphicFrameLocks noChangeAspect="1"/>
          </p:cNvGraphicFramePr>
          <p:nvPr/>
        </p:nvGraphicFramePr>
        <p:xfrm>
          <a:off x="3857625" y="3000375"/>
          <a:ext cx="1397000" cy="482600"/>
        </p:xfrm>
        <a:graphic>
          <a:graphicData uri="http://schemas.openxmlformats.org/presentationml/2006/ole">
            <p:oleObj spid="_x0000_s1084" name="Equation" r:id="rId3" imgW="1397000" imgH="482600" progId="">
              <p:embed/>
            </p:oleObj>
          </a:graphicData>
        </a:graphic>
      </p:graphicFrame>
      <p:sp>
        <p:nvSpPr>
          <p:cNvPr id="1028" name="Rectangle 17"/>
          <p:cNvSpPr>
            <a:spLocks noChangeArrowheads="1"/>
          </p:cNvSpPr>
          <p:nvPr/>
        </p:nvSpPr>
        <p:spPr bwMode="auto">
          <a:xfrm>
            <a:off x="323850" y="558800"/>
            <a:ext cx="88328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0350" lvl="5" indent="-514350">
              <a:buFontTx/>
              <a:buAutoNum type="arabicPeriod"/>
            </a:pPr>
            <a:r>
              <a:rPr lang="ru-RU" altLang="ru-RU" sz="2800" dirty="0"/>
              <a:t>Дисперсия </a:t>
            </a:r>
            <a:r>
              <a:rPr lang="ru-RU" altLang="ru-RU" sz="2800" dirty="0" smtClean="0"/>
              <a:t>света</a:t>
            </a:r>
            <a:endParaRPr lang="ru-RU" altLang="ru-RU" sz="3200" dirty="0" smtClean="0"/>
          </a:p>
          <a:p>
            <a:pPr eaLnBrk="1" hangingPunct="1"/>
            <a:r>
              <a:rPr lang="ru-RU" altLang="ru-RU" sz="2800" dirty="0" smtClean="0">
                <a:solidFill>
                  <a:srgbClr val="FF0000"/>
                </a:solidFill>
              </a:rPr>
              <a:t>		Определение дисперсии света</a:t>
            </a:r>
            <a:endParaRPr lang="ru-RU" altLang="ru-RU" sz="2800" dirty="0">
              <a:solidFill>
                <a:srgbClr val="FF0000"/>
              </a:solidFill>
            </a:endParaRPr>
          </a:p>
        </p:txBody>
      </p:sp>
      <p:pic>
        <p:nvPicPr>
          <p:cNvPr id="1029" name="Picture 2" descr="D:\СГМ\!! УЧЕБА с 1 сент 20 г\!! Прочитанные лекции Понед РЭА\Лек 8 Дисперсия света\Зависимость показ прел от дл вол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149725"/>
            <a:ext cx="31686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39750" y="2363788"/>
            <a:ext cx="82089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В состав света, излучаемого солнцем, пламенем или нитью лампы накаливания, входят монохроматические волны с различными значениями длин. 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ea typeface="Times New Roman" pitchFamily="18" charset="0"/>
                <a:cs typeface="Arial" charset="0"/>
              </a:rPr>
              <a:t>	Такое излучение называют </a:t>
            </a:r>
            <a:r>
              <a:rPr lang="ru-RU" altLang="ru-RU" sz="2400" b="1" i="1">
                <a:ea typeface="Times New Roman" pitchFamily="18" charset="0"/>
                <a:cs typeface="Arial" charset="0"/>
              </a:rPr>
              <a:t>белым светом. </a:t>
            </a:r>
            <a:endParaRPr lang="ru-RU" altLang="ru-RU" sz="2400" i="1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652</Words>
  <Application>Microsoft Office PowerPoint</Application>
  <PresentationFormat>Экран (4:3)</PresentationFormat>
  <Paragraphs>112</Paragraphs>
  <Slides>50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Тема Office</vt:lpstr>
      <vt:lpstr>Equation</vt:lpstr>
      <vt:lpstr>               Чувашский государственный университет Раритетная лаборатория физики raritet.chuvsu.ru   Лекция 35 (ПСО)     ДИСПЕРСИЯ СВЕТА       Лекцию подготовил            доцент кафедры общей физики       Сорокин Геннадий Михайлович      2024 год</vt:lpstr>
      <vt:lpstr>Слайд 2</vt:lpstr>
      <vt:lpstr> Фото, лабораторные демонстрации  явления дисперсии света </vt:lpstr>
      <vt:lpstr>Три солнца в зимний морозный день</vt:lpstr>
      <vt:lpstr>   Паргелий (от др.-греч. παρα- и ἥλιος «солнце» — ложное солнце) или солнце с ушами — один из видов гало, выглядит как светлое радужное пятно на уровне Солнца. Возникает вследствие преломления солнечного света в анизотропно ориентированных кристалликах льда, парящих в атмосфере. </vt:lpstr>
      <vt:lpstr>Аналогичное явление возникает и около луны (парселена).</vt:lpstr>
      <vt:lpstr>Слайд 7</vt:lpstr>
      <vt:lpstr>Слайд 8</vt:lpstr>
      <vt:lpstr>Слайд 9</vt:lpstr>
      <vt:lpstr>  </vt:lpstr>
      <vt:lpstr>Слайд 11</vt:lpstr>
      <vt:lpstr>Слайд 12</vt:lpstr>
      <vt:lpstr>   Совокупность монохроматических компонент в составе излучения называется спектром. Белый свет имеет непрерывный (сплошной спектр) излучения.  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        Формула призмы Рассмотрим дисперсию света в призме. Пусть монохроматический пучок света падает на призму с преломляющим углом А и показателем преломления п  под углом 1.         После двукратного преломления (на левой и правой гранях призмы) луч оказывается отклоненным от первоначального направления на угол . Из рисунка следует, что </vt:lpstr>
      <vt:lpstr>   Предположим, что углы А и 1 малы, тогда углы 2, 1 и 2 будут также малы и вместо синусов этих углов можно воспользоваться их значениями. Поэтому 1/1=n, 2/2=1/n, а так как 1+2=А, то 2=2n=n(A–1)=n (A–1/n)=nA–1, откуда </vt:lpstr>
      <vt:lpstr>       2. Электронная теория дисперсии света.  Как будет показано ниже, ход кривой n() — кривой дисперсии — вблизи линий и полос поглощения будет иным: n уменьшается с уменьшением . Такой ход зависимости n от  называется аномальной дисперсией.  </vt:lpstr>
      <vt:lpstr>              В 1860 году французский физик Леру, проводя измерения показателя преломления для ряда веществ, неожиданно обнаружил, что пары йода преломляют синие лучи в меньшей степени, нежели красные. Леру назвал обнаруженное им явление аномальной дисперсией света. Если при обычной (нормальной) дисперсии показатель преломления с ростом длины волны уменьшается, то при аномальной (необычной) дисперсии показатель преломления, наоборот, увеличивается.</vt:lpstr>
      <vt:lpstr>                    Рисунок воспроизводит в форме кривой результаты наблюдения над дисперсией раствора цианина в области полосы поглощения: от А до В показатель преломления уменьшается, т.е. имеет аномальный ход. Общий ход показателя преломления на некотором расстоянии от полос поглощения соответствует обычному нормальному ходу дисперсии: медленное увеличение показателя преломления по мере уменьшения длины волны. </vt:lpstr>
      <vt:lpstr>       Теория аномальной дисперсии света была опубликована в 1892 году Хендериком Лоренцом, где учитывалось   взаимодействие световой волны с атомами вещества. Приходящая волна приводит электроны  атомов вещества в вынужденные колебания.  Хе́ндрик А́нтон Ло́ренц (1853-1928)  нидерландский физик-теоретик, лауреат Нобелевской премии по физике (1902, совместно с Питером Зееманом) и других наград, член Нидерландской королевской академии наук (1881), ряда иностранных академий наук и научных обществ.</vt:lpstr>
      <vt:lpstr>   Из макроскопической электромагнитной теории Максвелла следует, что абсолютный показатель преломления среды </vt:lpstr>
      <vt:lpstr>Слайд 27</vt:lpstr>
      <vt:lpstr>Или возведя в квадрат обе части формулы Лоренца получим</vt:lpstr>
      <vt:lpstr>Слайд 29</vt:lpstr>
      <vt:lpstr>                Из формулы Лоренца вытекает, что показатель преломления n зависит от частоты  внешнего поля, т. е. полученные зависимости действительно подтверждают явление дисперсии света.  Из его формулировок следует, что в области от  = 0 до  = 0 n2 больше единицы и возрастает с увеличением  (нормальная дисперсия); при  = 0 n2 = ±; в области от  = 0 до  =  n2 меньше единицы и возрастает от – до 1 (нормальная дисперсия). Перейдя от n2 к n, получим, что график зависимости n от  имеет вид, изображенный на рисунке предыдущего слайда. Такое поведение n вблизи 0 — результат допущения об отсутствии сил сопротивления при колебаниях электронов.  </vt:lpstr>
      <vt:lpstr>   Если принять в расчет и это обстоятельство, то график функции n() вблизи 0 задастся штриховой линией АВ. Область АВ — область аномальной дисперсии (n убывает при возрастании ), остальные участки зависимости n от  описывают нормальную дисперсию (n возрастает с возрастанием ).</vt:lpstr>
      <vt:lpstr>                    Российскому физику Д. С. Рождественскому (1876—1940) принадлежит классическая работа по изучению аномальной дисперсии в парах натрия. Он разработал интерференционный метод для очень точного измерения показателя преломления паров и экспериментально показал, что формула показателя преломления от частоты  правильно характеризует зависимость n от , а также ввел в нее поправку, учитывающую квантовые свойства света и атомов.</vt:lpstr>
      <vt:lpstr>3. Проявление  и применение дисперсии света</vt:lpstr>
      <vt:lpstr>Лабораторная работа № 11 в Т-101 </vt:lpstr>
      <vt:lpstr>Слайд 35</vt:lpstr>
      <vt:lpstr>2) Научное применение</vt:lpstr>
      <vt:lpstr>Монохроматор</vt:lpstr>
      <vt:lpstr>Хроматограф</vt:lpstr>
      <vt:lpstr>Природное проявление дисперсии света</vt:lpstr>
      <vt:lpstr>Мыльный пузырь</vt:lpstr>
      <vt:lpstr>Слайд 41</vt:lpstr>
      <vt:lpstr>Слайд 42</vt:lpstr>
      <vt:lpstr>Слайд 43</vt:lpstr>
      <vt:lpstr>Слайд 44</vt:lpstr>
      <vt:lpstr>Цвет непрозрачных предметов</vt:lpstr>
      <vt:lpstr>Три солнца в зимний день</vt:lpstr>
      <vt:lpstr>3) Техническое применение</vt:lpstr>
      <vt:lpstr>Оптическое волокно</vt:lpstr>
      <vt:lpstr>Слайд 49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Admin</cp:lastModifiedBy>
  <cp:revision>251</cp:revision>
  <dcterms:created xsi:type="dcterms:W3CDTF">2013-12-29T15:18:01Z</dcterms:created>
  <dcterms:modified xsi:type="dcterms:W3CDTF">2024-05-01T19:28:18Z</dcterms:modified>
</cp:coreProperties>
</file>