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" r:id="rId2"/>
    <p:sldId id="416" r:id="rId3"/>
    <p:sldId id="463" r:id="rId4"/>
    <p:sldId id="465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9" r:id="rId13"/>
    <p:sldId id="350" r:id="rId14"/>
    <p:sldId id="351" r:id="rId15"/>
    <p:sldId id="352" r:id="rId16"/>
    <p:sldId id="436" r:id="rId17"/>
    <p:sldId id="353" r:id="rId18"/>
    <p:sldId id="356" r:id="rId19"/>
    <p:sldId id="357" r:id="rId20"/>
    <p:sldId id="358" r:id="rId21"/>
    <p:sldId id="360" r:id="rId22"/>
    <p:sldId id="361" r:id="rId23"/>
    <p:sldId id="422" r:id="rId24"/>
    <p:sldId id="362" r:id="rId25"/>
    <p:sldId id="364" r:id="rId26"/>
    <p:sldId id="386" r:id="rId27"/>
    <p:sldId id="388" r:id="rId28"/>
    <p:sldId id="391" r:id="rId29"/>
    <p:sldId id="392" r:id="rId30"/>
    <p:sldId id="452" r:id="rId31"/>
    <p:sldId id="454" r:id="rId32"/>
    <p:sldId id="402" r:id="rId33"/>
    <p:sldId id="404" r:id="rId34"/>
    <p:sldId id="458" r:id="rId35"/>
    <p:sldId id="28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EF22-16E9-4148-A01A-1AF4C0AC7B69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C700-8B6F-4F63-BC5C-569C907EF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A859-09C6-4DAE-928E-979D265FC32F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5080-7E3D-4105-B3C7-F6CF80635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8A1C-BD08-4E56-B078-3176C9E4660D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53F1-095D-486B-8F17-394E411C4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EAFA-0FF7-49A8-8BF1-0EF43F9BEC17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313E-C15A-4499-9AC0-9A4DD40AA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7287-090F-40CD-BCF6-A34707E77A05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5BD0-7842-4D2B-886F-686D0597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A597-11AA-4FAC-B4A1-30F16C26446C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D110-0AEE-4E35-809E-8BF9B6CE5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AA24-0C24-4710-808A-CC9307F948E2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88EC-CC4B-4CF4-A5C2-BB55FB50B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50AF-C500-4C5A-899B-5D61E754AEC2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6C78-E24C-415E-9E46-CCD3D0F48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F064-CAE0-4BC8-ADEF-77E18B541DAE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41B0-4FF9-4E91-B1E1-48EA3F504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8305-81D4-487E-8C87-2F064149A2DB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C737-97AF-4D8A-82E7-8318C1750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209E-BA69-4417-8DBC-C1FF76F2DD4C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6ACC-4F88-4102-AB6A-C9BF798B7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42C1E-22A6-488F-BDAF-92B2AD78819D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484B4E-E253-48E6-9FD9-A7A92A0C3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лекция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.(ПСО)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Поляризация, поглощение и рассеяние  света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>
              <a:latin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1965156" cy="16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827088"/>
            <a:ext cx="4140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  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возникает волна с круговой  (циркулярной)  поляризацией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620713"/>
            <a:ext cx="46799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03350" y="5786438"/>
            <a:ext cx="7947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Электрическое поле в эллиптически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поляризованной волне.</a:t>
            </a:r>
          </a:p>
        </p:txBody>
      </p:sp>
      <p:graphicFrame>
        <p:nvGraphicFramePr>
          <p:cNvPr id="6153" name="Object 13"/>
          <p:cNvGraphicFramePr>
            <a:graphicFrameLocks noChangeAspect="1"/>
          </p:cNvGraphicFramePr>
          <p:nvPr/>
        </p:nvGraphicFramePr>
        <p:xfrm>
          <a:off x="1042988" y="692150"/>
          <a:ext cx="2616200" cy="825500"/>
        </p:xfrm>
        <a:graphic>
          <a:graphicData uri="http://schemas.openxmlformats.org/presentationml/2006/ole">
            <p:oleObj spid="_x0000_s2094" name="Equation" r:id="rId4" imgW="2616200" imgH="825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249238"/>
            <a:ext cx="81359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Степень поляризации света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8"/>
          <p:cNvGraphicFramePr>
            <a:graphicFrameLocks noChangeAspect="1"/>
          </p:cNvGraphicFramePr>
          <p:nvPr/>
        </p:nvGraphicFramePr>
        <p:xfrm>
          <a:off x="3398838" y="908050"/>
          <a:ext cx="2181225" cy="923925"/>
        </p:xfrm>
        <a:graphic>
          <a:graphicData uri="http://schemas.openxmlformats.org/presentationml/2006/ole">
            <p:oleObj spid="_x0000_s3382" name="Equation" r:id="rId3" imgW="2184400" imgH="927100" progId="">
              <p:embed/>
            </p:oleObj>
          </a:graphicData>
        </a:graphic>
      </p:graphicFrame>
      <p:graphicFrame>
        <p:nvGraphicFramePr>
          <p:cNvPr id="7" name="Object 89"/>
          <p:cNvGraphicFramePr>
            <a:graphicFrameLocks noChangeAspect="1"/>
          </p:cNvGraphicFramePr>
          <p:nvPr/>
        </p:nvGraphicFramePr>
        <p:xfrm>
          <a:off x="1258888" y="2136775"/>
          <a:ext cx="542925" cy="428625"/>
        </p:xfrm>
        <a:graphic>
          <a:graphicData uri="http://schemas.openxmlformats.org/presentationml/2006/ole">
            <p:oleObj spid="_x0000_s3383" name="Equation" r:id="rId4" imgW="545863" imgH="431613" progId="">
              <p:embed/>
            </p:oleObj>
          </a:graphicData>
        </a:graphic>
      </p:graphicFrame>
      <p:graphicFrame>
        <p:nvGraphicFramePr>
          <p:cNvPr id="9" name="Object 90"/>
          <p:cNvGraphicFramePr>
            <a:graphicFrameLocks noChangeAspect="1"/>
          </p:cNvGraphicFramePr>
          <p:nvPr/>
        </p:nvGraphicFramePr>
        <p:xfrm>
          <a:off x="2176463" y="2133600"/>
          <a:ext cx="523875" cy="428625"/>
        </p:xfrm>
        <a:graphic>
          <a:graphicData uri="http://schemas.openxmlformats.org/presentationml/2006/ole">
            <p:oleObj spid="_x0000_s3384" name="Equation" r:id="rId5" imgW="520474" imgH="431613" progId="">
              <p:embed/>
            </p:oleObj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4213" y="1989138"/>
            <a:ext cx="82804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где        и        – максимальная и минимальная интенсивности света, соответствующие двум взаимно перпендикулярным  компонентам      и      светового  вектора.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2" name="Object 91"/>
          <p:cNvGraphicFramePr>
            <a:graphicFrameLocks noChangeAspect="1"/>
          </p:cNvGraphicFramePr>
          <p:nvPr/>
        </p:nvGraphicFramePr>
        <p:xfrm>
          <a:off x="2555875" y="2924175"/>
          <a:ext cx="381000" cy="428625"/>
        </p:xfrm>
        <a:graphic>
          <a:graphicData uri="http://schemas.openxmlformats.org/presentationml/2006/ole">
            <p:oleObj spid="_x0000_s3385" name="Equation" r:id="rId6" imgW="380835" imgH="431613" progId="">
              <p:embed/>
            </p:oleObj>
          </a:graphicData>
        </a:graphic>
      </p:graphicFrame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" name="Object 92"/>
          <p:cNvGraphicFramePr>
            <a:graphicFrameLocks noChangeAspect="1"/>
          </p:cNvGraphicFramePr>
          <p:nvPr/>
        </p:nvGraphicFramePr>
        <p:xfrm>
          <a:off x="3203575" y="2924175"/>
          <a:ext cx="390525" cy="466725"/>
        </p:xfrm>
        <a:graphic>
          <a:graphicData uri="http://schemas.openxmlformats.org/presentationml/2006/ole">
            <p:oleObj spid="_x0000_s3386" name="Equation" r:id="rId7" imgW="393529" imgH="469696" progId="">
              <p:embed/>
            </p:oleObj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9750" y="4089400"/>
            <a:ext cx="81359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Для естественного света:                        и  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= 0.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Для плоско поляризованного света:                 и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= 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7" name="Object 93"/>
          <p:cNvGraphicFramePr>
            <a:graphicFrameLocks noChangeAspect="1"/>
          </p:cNvGraphicFramePr>
          <p:nvPr/>
        </p:nvGraphicFramePr>
        <p:xfrm>
          <a:off x="4500563" y="4221163"/>
          <a:ext cx="1008062" cy="360362"/>
        </p:xfrm>
        <a:graphic>
          <a:graphicData uri="http://schemas.openxmlformats.org/presentationml/2006/ole">
            <p:oleObj spid="_x0000_s3387" name="Equation" r:id="rId8" imgW="1422400" imgH="431800" progId="">
              <p:embed/>
            </p:oleObj>
          </a:graphicData>
        </a:graphic>
      </p:graphicFrame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9" name="Object 94"/>
          <p:cNvGraphicFramePr>
            <a:graphicFrameLocks noChangeAspect="1"/>
          </p:cNvGraphicFramePr>
          <p:nvPr/>
        </p:nvGraphicFramePr>
        <p:xfrm>
          <a:off x="5292725" y="4797425"/>
          <a:ext cx="728663" cy="287338"/>
        </p:xfrm>
        <a:graphic>
          <a:graphicData uri="http://schemas.openxmlformats.org/presentationml/2006/ole">
            <p:oleObj spid="_x0000_s3388" name="Equation" r:id="rId9" imgW="1079032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69863"/>
            <a:ext cx="8353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8001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Устройства, позволяющие преобразовывать естественный свет в линейно поляризованный  называются</a:t>
            </a:r>
            <a:r>
              <a:rPr lang="ru-RU" sz="2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поляризаторы.</a:t>
            </a:r>
          </a:p>
          <a:p>
            <a:r>
              <a:rPr lang="ru-RU" sz="2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Устройства, предназначенные для анализа степени поляризации света, называются</a:t>
            </a:r>
            <a:r>
              <a:rPr lang="ru-RU" sz="2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анализаторами.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Оба устройства совершенно одинаковы.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Поляризаторы (анализаторы):</a:t>
            </a:r>
          </a:p>
          <a:p>
            <a:pPr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	свободно пропускают колебания, параллельные плоскости поляризатора;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	полностью или частично задерживают колебания, перпендикулярные к его плоскости. 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4168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600" y="1614488"/>
            <a:ext cx="39909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928688"/>
            <a:ext cx="521493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ru-RU" sz="2400" b="1" i="1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Оптически анизотропные кристаллы (турмалин), вырезанные параллельно его оптической оси;</a:t>
            </a:r>
          </a:p>
          <a:p>
            <a:pPr marL="71438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Поляроиды - полимерные пленки, приготовленные по специальным технологиям</a:t>
            </a:r>
          </a:p>
          <a:p>
            <a:pPr marL="71438">
              <a:lnSpc>
                <a:spcPct val="114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Оптические стопы изотропных пластинок, прозрачных  в видимом спектральном диапазоне.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71500" y="285750"/>
            <a:ext cx="81438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Линейные поляризаторы (анализаторы):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214313"/>
            <a:ext cx="756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algn="ctr"/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Брюстера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125538"/>
            <a:ext cx="83185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	Опыт показывает, что свет поляризуется также при отражении от границы двух диэлектриков и при прохождении их границы – при преломлении. </a:t>
            </a:r>
          </a:p>
          <a:p>
            <a:pPr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В отраженном луче преобладают колебания перпендикулярные  плоскости падения (на рисунке – точки), а в преломленном – колебания параллельные плоскости падения (изображены стрелками).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4149725"/>
            <a:ext cx="6600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60350"/>
            <a:ext cx="70818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88913"/>
            <a:ext cx="1619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1432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Степень поляризации света зависит от угла падения луча и относительного показателя. 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19697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луч падает на границу двух сред под углом      , удовлетворяющему условию 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212" name="Object 28"/>
          <p:cNvGraphicFramePr>
            <a:graphicFrameLocks noChangeAspect="1"/>
          </p:cNvGraphicFramePr>
          <p:nvPr/>
        </p:nvGraphicFramePr>
        <p:xfrm>
          <a:off x="7812088" y="1268413"/>
          <a:ext cx="355600" cy="431800"/>
        </p:xfrm>
        <a:graphic>
          <a:graphicData uri="http://schemas.openxmlformats.org/presentationml/2006/ole">
            <p:oleObj spid="_x0000_s4309" name="Equation" r:id="rId3" imgW="355446" imgH="431613" progId="">
              <p:embed/>
            </p:oleObj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/>
        </p:nvGraphicFramePr>
        <p:xfrm>
          <a:off x="4427538" y="1773238"/>
          <a:ext cx="1549400" cy="431800"/>
        </p:xfrm>
        <a:graphic>
          <a:graphicData uri="http://schemas.openxmlformats.org/presentationml/2006/ole">
            <p:oleObj spid="_x0000_s4310" name="Equation" r:id="rId4" imgW="1548728" imgH="431613" progId="">
              <p:embed/>
            </p:oleObj>
          </a:graphicData>
        </a:graphic>
      </p:graphicFrame>
      <p:sp>
        <p:nvSpPr>
          <p:cNvPr id="4106" name="Прямоугольник 13"/>
          <p:cNvSpPr>
            <a:spLocks noChangeArrowheads="1"/>
          </p:cNvSpPr>
          <p:nvPr/>
        </p:nvSpPr>
        <p:spPr bwMode="auto">
          <a:xfrm>
            <a:off x="683568" y="2492896"/>
            <a:ext cx="83887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29235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      – показатель преломления второй среды относительно первой, то отраженный луч является полностью поляризованным в плоскости, перпендикулярной плоскости падения.</a:t>
            </a:r>
          </a:p>
        </p:txBody>
      </p:sp>
      <p:graphicFrame>
        <p:nvGraphicFramePr>
          <p:cNvPr id="5" name="Object 44"/>
          <p:cNvGraphicFramePr>
            <a:graphicFrameLocks noChangeAspect="1"/>
          </p:cNvGraphicFramePr>
          <p:nvPr/>
        </p:nvGraphicFramePr>
        <p:xfrm>
          <a:off x="1187450" y="2636838"/>
          <a:ext cx="400050" cy="431800"/>
        </p:xfrm>
        <a:graphic>
          <a:graphicData uri="http://schemas.openxmlformats.org/presentationml/2006/ole">
            <p:oleObj spid="_x0000_s4311" name="Equation" r:id="rId5" imgW="406224" imgH="431613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324433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      называется   угол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Брюстера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Для стекла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3300485"/>
              </p:ext>
            </p:extLst>
          </p:nvPr>
        </p:nvGraphicFramePr>
        <p:xfrm>
          <a:off x="7355339" y="4382192"/>
          <a:ext cx="1295400" cy="431800"/>
        </p:xfrm>
        <a:graphic>
          <a:graphicData uri="http://schemas.openxmlformats.org/presentationml/2006/ole">
            <p:oleObj spid="_x0000_s4312" name="Equation" r:id="rId6" imgW="1295400" imgH="431800" progId="">
              <p:embed/>
            </p:oleObj>
          </a:graphicData>
        </a:graphic>
      </p:graphicFrame>
      <p:graphicFrame>
        <p:nvGraphicFramePr>
          <p:cNvPr id="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4062148"/>
              </p:ext>
            </p:extLst>
          </p:nvPr>
        </p:nvGraphicFramePr>
        <p:xfrm>
          <a:off x="1475656" y="4356114"/>
          <a:ext cx="381000" cy="431800"/>
        </p:xfrm>
        <a:graphic>
          <a:graphicData uri="http://schemas.openxmlformats.org/presentationml/2006/ole">
            <p:oleObj spid="_x0000_s4313" name="Equation" r:id="rId7" imgW="380835" imgH="431613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683568" y="3738478"/>
            <a:ext cx="8064896" cy="335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поляризации преломленного луча можно значительно повысить (до 0, 9) за счет многократного преломления луча, падающего под углом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Брюстера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его прохождении через стопу (8-10 шт.), наложенных друг на друга стеклянных пластинок.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57438" y="500063"/>
            <a:ext cx="4875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Малюса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985838"/>
            <a:ext cx="850106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В поперечной волне, например в волне бегущей по резиновому жгуту, направления взаимно перпендикулярных колебаний не равнозначны. 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43188"/>
            <a:ext cx="5316537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697538" y="3143250"/>
            <a:ext cx="344646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Поворот щели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 рисунке очевидно приведет к затуханию колебаний после прохождения щели.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42938"/>
            <a:ext cx="53752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3357563"/>
            <a:ext cx="83931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После  прохождении естественного света через первую пластину  турмалина (поляризатор), вырезанную параллельно оптической оси кристалла, через нее пройдет та часть волны, световой вектор которой будет совершать колебания в плоскости, параллельной оптической оси кристалла.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1143000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демонстрации явления рассеяния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поляризации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Поляризация света.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Поглощение света.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света.</a:t>
            </a:r>
          </a:p>
          <a:p>
            <a:pPr marL="457200" indent="-457200">
              <a:buFont typeface="Arial" charset="0"/>
              <a:buAutoNum type="arabicPeriod"/>
              <a:defRPr/>
            </a:pPr>
            <a:endParaRPr lang="en-GB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87350"/>
            <a:ext cx="820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интенсивность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пропорциональна напряженности в квадрате тогда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2636838"/>
            <a:ext cx="4246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уравнении: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3057525"/>
            <a:ext cx="8429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– угол между направлением колебаний светового вектора и оптической осью кристалла      в данный момент времени;</a:t>
            </a:r>
          </a:p>
        </p:txBody>
      </p:sp>
      <p:sp>
        <p:nvSpPr>
          <p:cNvPr id="61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9410535"/>
              </p:ext>
            </p:extLst>
          </p:nvPr>
        </p:nvGraphicFramePr>
        <p:xfrm>
          <a:off x="4410075" y="3568701"/>
          <a:ext cx="304800" cy="428625"/>
        </p:xfrm>
        <a:graphic>
          <a:graphicData uri="http://schemas.openxmlformats.org/presentationml/2006/ole">
            <p:oleObj spid="_x0000_s6425" name="Equation" r:id="rId3" imgW="304668" imgH="431613" progId="">
              <p:embed/>
            </p:oleObj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14313" y="4633913"/>
            <a:ext cx="8572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=     – среднее значение угла         , изменяющегося хаотично  </a:t>
            </a: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0 до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3" name="Object 101"/>
          <p:cNvGraphicFramePr>
            <a:graphicFrameLocks noChangeAspect="1"/>
          </p:cNvGraphicFramePr>
          <p:nvPr/>
        </p:nvGraphicFramePr>
        <p:xfrm>
          <a:off x="1403350" y="5300663"/>
          <a:ext cx="314325" cy="819150"/>
        </p:xfrm>
        <a:graphic>
          <a:graphicData uri="http://schemas.openxmlformats.org/presentationml/2006/ole">
            <p:oleObj spid="_x0000_s6426" name="Equation" r:id="rId4" imgW="317362" imgH="825142" progId="">
              <p:embed/>
            </p:oleObj>
          </a:graphicData>
        </a:graphic>
      </p:graphicFrame>
      <p:graphicFrame>
        <p:nvGraphicFramePr>
          <p:cNvPr id="10315" name="Object 103"/>
          <p:cNvGraphicFramePr>
            <a:graphicFrameLocks noChangeAspect="1"/>
          </p:cNvGraphicFramePr>
          <p:nvPr/>
        </p:nvGraphicFramePr>
        <p:xfrm>
          <a:off x="468313" y="3068638"/>
          <a:ext cx="660400" cy="482600"/>
        </p:xfrm>
        <a:graphic>
          <a:graphicData uri="http://schemas.openxmlformats.org/presentationml/2006/ole">
            <p:oleObj spid="_x0000_s6427" name="Equation" r:id="rId5" imgW="660113" imgH="482391" progId="">
              <p:embed/>
            </p:oleObj>
          </a:graphicData>
        </a:graphic>
      </p:graphicFrame>
      <p:graphicFrame>
        <p:nvGraphicFramePr>
          <p:cNvPr id="10316" name="Object 104"/>
          <p:cNvGraphicFramePr>
            <a:graphicFrameLocks noChangeAspect="1"/>
          </p:cNvGraphicFramePr>
          <p:nvPr/>
        </p:nvGraphicFramePr>
        <p:xfrm>
          <a:off x="214313" y="4714875"/>
          <a:ext cx="571500" cy="482600"/>
        </p:xfrm>
        <a:graphic>
          <a:graphicData uri="http://schemas.openxmlformats.org/presentationml/2006/ole">
            <p:oleObj spid="_x0000_s6428" name="Equation" r:id="rId6" imgW="495085" imgH="482391" progId="">
              <p:embed/>
            </p:oleObj>
          </a:graphicData>
        </a:graphic>
      </p:graphicFrame>
      <p:graphicFrame>
        <p:nvGraphicFramePr>
          <p:cNvPr id="10317" name="Object 105"/>
          <p:cNvGraphicFramePr>
            <a:graphicFrameLocks noChangeAspect="1"/>
          </p:cNvGraphicFramePr>
          <p:nvPr/>
        </p:nvGraphicFramePr>
        <p:xfrm>
          <a:off x="1214438" y="4500563"/>
          <a:ext cx="279400" cy="825500"/>
        </p:xfrm>
        <a:graphic>
          <a:graphicData uri="http://schemas.openxmlformats.org/presentationml/2006/ole">
            <p:oleObj spid="_x0000_s6429" name="Equation" r:id="rId7" imgW="279400" imgH="825500" progId="">
              <p:embed/>
            </p:oleObj>
          </a:graphicData>
        </a:graphic>
      </p:graphicFrame>
      <p:graphicFrame>
        <p:nvGraphicFramePr>
          <p:cNvPr id="10318" name="Object 106"/>
          <p:cNvGraphicFramePr>
            <a:graphicFrameLocks noChangeAspect="1"/>
          </p:cNvGraphicFramePr>
          <p:nvPr/>
        </p:nvGraphicFramePr>
        <p:xfrm>
          <a:off x="4572000" y="4652963"/>
          <a:ext cx="660400" cy="482600"/>
        </p:xfrm>
        <a:graphic>
          <a:graphicData uri="http://schemas.openxmlformats.org/presentationml/2006/ole">
            <p:oleObj spid="_x0000_s6430" name="Equation" r:id="rId8" imgW="660113" imgH="482391" progId="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1419226"/>
            <a:ext cx="2808312" cy="1077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1277304"/>
            <a:ext cx="40005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57250" y="404813"/>
            <a:ext cx="7358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Тогда интенсивность света, прошедшего через два кристалла (поляризатор       и анализатор     ), оптические оси которых образуют угол     будет равна (закон Малюса):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52"/>
          <p:cNvGraphicFramePr>
            <a:graphicFrameLocks noChangeAspect="1"/>
          </p:cNvGraphicFramePr>
          <p:nvPr/>
        </p:nvGraphicFramePr>
        <p:xfrm>
          <a:off x="4211638" y="836613"/>
          <a:ext cx="266700" cy="428625"/>
        </p:xfrm>
        <a:graphic>
          <a:graphicData uri="http://schemas.openxmlformats.org/presentationml/2006/ole">
            <p:oleObj spid="_x0000_s7346" name="Equation" r:id="rId3" imgW="266469" imgH="431425" progId="">
              <p:embed/>
            </p:oleObj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/>
        </p:nvGraphicFramePr>
        <p:xfrm>
          <a:off x="6300788" y="765175"/>
          <a:ext cx="304800" cy="428625"/>
        </p:xfrm>
        <a:graphic>
          <a:graphicData uri="http://schemas.openxmlformats.org/presentationml/2006/ole">
            <p:oleObj spid="_x0000_s7347" name="Equation" r:id="rId4" imgW="304668" imgH="431613" progId="">
              <p:embed/>
            </p:oleObj>
          </a:graphicData>
        </a:graphic>
      </p:graphicFrame>
      <p:graphicFrame>
        <p:nvGraphicFramePr>
          <p:cNvPr id="11301" name="Object 54"/>
          <p:cNvGraphicFramePr>
            <a:graphicFrameLocks noChangeAspect="1"/>
          </p:cNvGraphicFramePr>
          <p:nvPr/>
        </p:nvGraphicFramePr>
        <p:xfrm>
          <a:off x="6156325" y="1268413"/>
          <a:ext cx="317500" cy="317500"/>
        </p:xfrm>
        <a:graphic>
          <a:graphicData uri="http://schemas.openxmlformats.org/presentationml/2006/ole">
            <p:oleObj spid="_x0000_s7348" name="Equation" r:id="rId5" imgW="317225" imgH="317225" progId="">
              <p:embed/>
            </p:oleObj>
          </a:graphicData>
        </a:graphic>
      </p:graphicFrame>
      <p:graphicFrame>
        <p:nvGraphicFramePr>
          <p:cNvPr id="11303" name="Object 55"/>
          <p:cNvGraphicFramePr>
            <a:graphicFrameLocks noChangeAspect="1"/>
          </p:cNvGraphicFramePr>
          <p:nvPr/>
        </p:nvGraphicFramePr>
        <p:xfrm>
          <a:off x="3419475" y="2420938"/>
          <a:ext cx="2070100" cy="825500"/>
        </p:xfrm>
        <a:graphic>
          <a:graphicData uri="http://schemas.openxmlformats.org/presentationml/2006/ole">
            <p:oleObj spid="_x0000_s7349" name="Equation" r:id="rId6" imgW="2070100" imgH="825500" progId="">
              <p:embed/>
            </p:oleObj>
          </a:graphicData>
        </a:graphic>
      </p:graphicFrame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684213" y="3105150"/>
            <a:ext cx="7920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Малюс (Malus) Этьен Луи (23.VII.1775–24.II.1812)</a:t>
            </a:r>
          </a:p>
        </p:txBody>
      </p:sp>
      <p:pic>
        <p:nvPicPr>
          <p:cNvPr id="7176" name="Рисунок 8" descr="Малю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67175"/>
            <a:ext cx="20589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19250" y="320675"/>
            <a:ext cx="53736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11425" algn="l"/>
              </a:tabLst>
            </a:pPr>
            <a:r>
              <a:rPr lang="ru-RU"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Двойное лучепреломление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963613"/>
            <a:ext cx="86439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Эразм Бартолин. Конец 17 века.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Открытие нового физического явления – двойного преломления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света.</a:t>
            </a:r>
          </a:p>
          <a:p>
            <a:pPr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286000"/>
            <a:ext cx="35004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85750" y="2714625"/>
            <a:ext cx="4929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кристалле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исландского шпата (СаСо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было обнаружено, что внутри кристалла падающий луч  расщепляется на два луча – обыкновенный и необыкновенный.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 rot="10800000" flipV="1">
            <a:off x="468313" y="4141788"/>
            <a:ext cx="82073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Расмус</a:t>
            </a:r>
            <a:r>
              <a:rPr lang="ru-RU" dirty="0"/>
              <a:t> </a:t>
            </a:r>
            <a:r>
              <a:rPr lang="ru-RU" b="1" dirty="0" err="1"/>
              <a:t>Бартолин</a:t>
            </a:r>
            <a:r>
              <a:rPr lang="ru-RU" dirty="0"/>
              <a:t> (дат. </a:t>
            </a:r>
            <a:r>
              <a:rPr lang="en-US" dirty="0" err="1"/>
              <a:t>Rasmus</a:t>
            </a:r>
            <a:r>
              <a:rPr lang="en-US" dirty="0"/>
              <a:t> </a:t>
            </a:r>
            <a:r>
              <a:rPr lang="en-US" b="1" dirty="0"/>
              <a:t>Bartholin</a:t>
            </a:r>
            <a:r>
              <a:rPr lang="en-US" dirty="0"/>
              <a:t>, </a:t>
            </a:r>
            <a:r>
              <a:rPr lang="ru-RU" dirty="0"/>
              <a:t>лат. </a:t>
            </a:r>
            <a:r>
              <a:rPr lang="en-US" b="1" dirty="0"/>
              <a:t>Erasmus</a:t>
            </a:r>
            <a:r>
              <a:rPr lang="en-US" dirty="0"/>
              <a:t> </a:t>
            </a:r>
            <a:r>
              <a:rPr lang="en-US" dirty="0" err="1"/>
              <a:t>Bartholinus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 13 </a:t>
            </a:r>
            <a:r>
              <a:rPr lang="ru-RU" dirty="0"/>
              <a:t>августа 1625, </a:t>
            </a:r>
            <a:r>
              <a:rPr lang="ru-RU" dirty="0" err="1"/>
              <a:t>Роскилле</a:t>
            </a:r>
            <a:r>
              <a:rPr lang="ru-RU" dirty="0"/>
              <a:t> — 4 ноября 1698)</a:t>
            </a:r>
          </a:p>
        </p:txBody>
      </p:sp>
      <p:pic>
        <p:nvPicPr>
          <p:cNvPr id="10242" name="Picture 2" descr="https://upload.wikimedia.org/wikipedia/commons/thumb/0/05/Peder_Hansen_Resen.jpg/1280px-Peder_Hansen_Re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23841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928688"/>
            <a:ext cx="84296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Они были названы так, потому что первый  из них подчинялся законам геометрической оптики (обыкновенный о), второй  (необыкновенный е) – нет. 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Вышедшие из кристалла лучи линейно поляризованы во взаимно перпендикулярных направлениях. </a:t>
            </a:r>
          </a:p>
          <a:p>
            <a:pPr>
              <a:spcAft>
                <a:spcPts val="60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(Х. Гюйгенс). Расщепление луча света, проходящего через кристалл связано с анизотропией кристалла.  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356991"/>
            <a:ext cx="8136904" cy="214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анизотропных кристаллах имеется одно (одноосные кристаллы – исландский шпат, турмалин) или два (двуосные кристаллы – гипс, слюда) направления, вдоль которого луч света не испытывает двойного лучепреломления. </a:t>
            </a: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7" y="3068960"/>
            <a:ext cx="8643937" cy="24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явление используется для изготовления поляризационных призм (призма Николя) и поляроидов (полимерные пленки, в которые вкраплены кристаллики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герапатита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1643063"/>
            <a:ext cx="8501062" cy="24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кристалле турмалина обыкновенный луч практически полностью поглощается  на длине 1 мм, а в кристалле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герапатита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на длине 0,1 мм.  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6" y="548681"/>
            <a:ext cx="8501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 направления называются оптической осью кристалла. Двояко преломляющие кристаллы обладают свойством дихроизма – различной степенью поглощения света в зависимости от ориентации плоскости колебаний светового вектора.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2.Поглощение света.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Бугера.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00B050"/>
              </a:solidFill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539750" y="-3941763"/>
            <a:ext cx="8604250" cy="99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Поглощением (абсорбцией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 света называется явление уменьшения световой волны при ее распространении в веществе вследствие преобразования энергии волны в другие виды энергии. В результате поглощения интенсивность света при прохождении через вещество уменьшается.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5" descr="D:\СГМ\!! УЧЕБА с 1 сент 20 г\!! Прочитанные лекции Понед РЭА\Лек 9 Поляр пог и рас св\Рисунок закона погл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2852738"/>
            <a:ext cx="5692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Поглощение света в веществе описывается 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законом Бугера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где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0 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–интенсивность плоской монохроматической световой волны на входе и выходе слоя поглощающего вещества толщиной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 α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коэффициент поглощения, зависящий от длины волны света, химической природы и состояния вещества и не зависящий от интенсивности света.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pic>
        <p:nvPicPr>
          <p:cNvPr id="40963" name="Picture 2" descr="D:\СГМ\!! УЧЕБА с 1 сент 20 г\!! Прочитанные лекции Понед РЭА\Лек 9 Поляр пог и рас св\Формула Буг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052513"/>
            <a:ext cx="1511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D:\СГМ\!! УЧЕБА с 1 сент 20 г\!! Прочитанные лекции Понед РЭА\Лек 9 Поляр пог и рас св\График закона Буг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3933825"/>
            <a:ext cx="3792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611188" y="-2219325"/>
            <a:ext cx="8064500" cy="821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Коэффициент поглощения зависит от длины волны (или частоты) и для различных веществ различен. Например, одноатомные газы и пары металлов обладают близким к нулю коэффициентом поглощения.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Коэффициент поглощения для диэлектриков невелик (примерно 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), однако у них наблюдается селективное поглощение света в определенных интервалах длин волн.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Коэффициент поглощения для металлов имеет большие значения (примерно 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поэтому металлы являются непрозрачными для света тем сильнее в нем поглощение света.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3. Рассеяние света.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Рассеяние света в мутной среде.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395288" y="-11698288"/>
            <a:ext cx="8353425" cy="2019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Рассеяние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может происходить в так называемых мутных средах—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средах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явно выраженными оптическими неоднородностями. К мутным средам относятся облака, дым, туман, эмульсия, коллоидные растворы и т. д., т. е., такие среды, в которых взвешено множество очень мелких частиц инородных веществ.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Свет, проходя через мутную среду,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дифрагирует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беспорядочно расположенных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микронеоднородностей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давая равномерное распределение интенсивностей по всем направлениям, не создавая какой-либо определенной дифракционной картины. Происходит так называемое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рассеяние света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мутной среде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 явление можно наблюдать, например, когда узкий пучок солнечных лучей, проходя через запыленный воздух, рассеивается на пылинках и тем самым становится видимым.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 явления рассеяния и поляризации света.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267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Релея.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наблюдаем красное Солнце на закате и голубое небо в ясный день. Эти явления можно объяснить рассеянием света на флуктуациях плотности газа составляющего атмосферу — воздуха. В результате чего каждый его небольшой объем с линейным размером меньше или порядка длины волны приобретает изменяющийся во времени электрический дипольный момент –поляризуется. Этот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обьем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газа сам становится источником излучения, частота которого равна частоте - падающего света. «Хитрость» в том, что интенсивность вторичных – излучаемых газом волн пропорциональна четвертой степени их частоты. То есть голубой свет рассеивается на порядок более интенсивно, чем красный.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Соответственно, мощность вторичного излучения пропорциональна четвертой степени частоты. Поэтому и интенсивность рассеянного света пропорциональна частоте в четвертой степени частоты или обратно пропорциональна четвертой степени длины световой волны —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 Рэлея:</a:t>
            </a:r>
            <a:endParaRPr lang="ru-RU" sz="2400" dirty="0"/>
          </a:p>
        </p:txBody>
      </p:sp>
      <p:pic>
        <p:nvPicPr>
          <p:cNvPr id="3" name="Рисунок 2" descr="https://online.mephi.ru/courses/physics/optics/external/images/63clip_image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295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3566170" cy="29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Голубой цвет неба.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Рассеяние света (как правило, слабое) наблюдается также и в чистых средах, не содержащих посторонних частиц. Объясняется рассеяние света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сpeдах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нарушением их оптической однородности, при котором показатель преломления среды не постоянен, а меняется от точки к точке. Причиной рассеяния света могут быть также флуктуации плотности, возникающие в процессе хаотического (теплового) движения молекул среды.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Рассеяние света в чистых средах, обусловленное флуктуациями плотности, анизотропии или концентрации, называется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молекулярным рассеянием.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Молекулярным рассеянием объясняется, например, голубой цвет неба.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D:\СГМ\!! УЧЕБА с 1 сент 20 г\!! Прочитанные лекции Понед РЭА\Лек 9 Поляр пог и рас св\Фото рас св на повехн Зем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188913"/>
            <a:ext cx="6396038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Малюса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503363"/>
            <a:ext cx="7658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25"/>
            <a:ext cx="7772400" cy="129857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Малюса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503363"/>
            <a:ext cx="7658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2988" y="385763"/>
            <a:ext cx="698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1.Поляризация света</a:t>
            </a:r>
          </a:p>
          <a:p>
            <a:pPr marL="514350" indent="-514350" algn="ctr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поляризованного света.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911225"/>
            <a:ext cx="867886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Основным свойством электромагнитных волн является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поперечность колебаний векторов напряженности электрического и магнитного полей. 	Естественный свет представляет собой совокупность световых волн, излучаемых огромным количеством атомов, которые излучают свет независимо друг от друга.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Во всех процессах взаимодействия света с веществом основную роль играет электрический вектор      , поэтому его называют световым вектором.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300788" y="4941888"/>
          <a:ext cx="276225" cy="381000"/>
        </p:xfrm>
        <a:graphic>
          <a:graphicData uri="http://schemas.openxmlformats.org/presentationml/2006/ole">
            <p:oleObj spid="_x0000_s1070" name="Equation" r:id="rId3" imgW="279279" imgH="3808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701675"/>
            <a:ext cx="850106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 естественном свете колебания светового вектора происходят во всех возможных направлениях, перпендикулярным   направлению   распространения света.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	Свет, в котором направления колебаний светового вектора каким-то образом упорядочены, называют поляризованным, а процесс ориентации   плоскости колебаний светового вектора в определенном направлении называется поляризацией света.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43213" y="188913"/>
            <a:ext cx="5905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  <a:cs typeface="Times New Roman" pitchFamily="18" charset="0"/>
              </a:rPr>
              <a:t>Естественный свет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неполяризованный (луч перпендикулярен плоскости рисунка) </a:t>
            </a:r>
            <a:endParaRPr lang="ru-RU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4138"/>
            <a:ext cx="1809750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43213" y="2841625"/>
            <a:ext cx="59055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ru-RU">
                <a:latin typeface="Cambria" pitchFamily="18" charset="0"/>
                <a:cs typeface="Times New Roman" pitchFamily="18" charset="0"/>
              </a:rPr>
              <a:t>Частично поляризованный свет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43213" y="4794250"/>
            <a:ext cx="59055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>
                <a:latin typeface="Cambria" pitchFamily="18" charset="0"/>
                <a:cs typeface="Times New Roman" pitchFamily="18" charset="0"/>
              </a:rPr>
              <a:t>Плоскополяризованный </a:t>
            </a:r>
          </a:p>
          <a:p>
            <a:pPr>
              <a:spcAft>
                <a:spcPts val="1000"/>
              </a:spcAft>
            </a:pPr>
            <a:r>
              <a:rPr lang="ru-RU">
                <a:latin typeface="Cambria" pitchFamily="18" charset="0"/>
                <a:cs typeface="Times New Roman" pitchFamily="18" charset="0"/>
              </a:rPr>
              <a:t>(линейно поляризованный)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Cambria" pitchFamily="18" charset="0"/>
                <a:cs typeface="Times New Roman" pitchFamily="18" charset="0"/>
              </a:rPr>
              <a:t>свет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1071563"/>
            <a:ext cx="8072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Плоскость, в которой колеблется световой вектор, называется плоскостью колебаний,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а плоскость, в которой совершает колебания магнитный вектор – плоскостью поляризации.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2924175"/>
            <a:ext cx="8104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Если вдоль одного и того же направления распространяются две монохроматические волны, поляризованные в двух взаимно перпендикулярных плоскостях, то в результате их сложения  возникает  эллиптически поляризованная волна.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4613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Эллипс, который описывает конец результирующего светового вектора за один период светового колебания в плоскости, перпендикулярной направлению распространению волны, называется эллипсом поляризации.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901950"/>
            <a:ext cx="60293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482</Words>
  <Application>Microsoft Office PowerPoint</Application>
  <PresentationFormat>Экран (4:3)</PresentationFormat>
  <Paragraphs>191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Equation</vt:lpstr>
      <vt:lpstr>               Чувашский государственный университет  Раритетная лаборатория физики  raritet.chuvsu.ru       36 лекция.(ПСО)    Поляризация, поглощение и рассеяние  света     Лекцию подготовил           доцент кафедры общей физики       Сорокин Геннадий Михайлович  2024 год</vt:lpstr>
      <vt:lpstr>Содержание </vt:lpstr>
      <vt:lpstr>     Виртуальная демонстрации явления рассеяния и поляризации света. Рассеяние света.   </vt:lpstr>
      <vt:lpstr>Опыт Малюса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2.Поглощение света. Закон Бугера. </vt:lpstr>
      <vt:lpstr>         Поглощение света в веществе описывается законом Бугера    где I и I0 –интенсивность плоской монохроматической световой волны на входе и выходе слоя поглощающего вещества толщиной х, α — коэффициент поглощения, зависящий от длины волны света, химической природы и состояния вещества и не зависящий от интенсивности света. </vt:lpstr>
      <vt:lpstr>Слайд 28</vt:lpstr>
      <vt:lpstr> 3. Рассеяние света. Рассеяние света в мутной среде. </vt:lpstr>
      <vt:lpstr>               Закон Релея.    Мы наблюдаем красное Солнце на закате и голубое небо в ясный день. Эти явления можно объяснить рассеянием света на флуктуациях плотности газа составляющего атмосферу — воздуха. В результате чего каждый его небольшой объем с линейным размером меньше или порядка длины волны приобретает изменяющийся во времени электрический дипольный момент –поляризуется. Этот обьем газа сам становится источником излучения, частота которого равна частоте - падающего света. «Хитрость» в том, что интенсивность вторичных – излучаемых газом волн пропорциональна четвертой степени их частоты. То есть голубой свет рассеивается на порядок более интенсивно, чем красный.</vt:lpstr>
      <vt:lpstr>  Соответственно, мощность вторичного излучения пропорциональна четвертой степени частоты. Поэтому и интенсивность рассеянного света пропорциональна частоте в четвертой степени частоты или обратно пропорциональна четвертой степени длины световой волны — закон Рэлея:</vt:lpstr>
      <vt:lpstr>               Голубой цвет неба. Рассеяние света (как правило, слабое) наблюдается также и в чистых средах, не содержащих посторонних частиц. Объясняется рассеяние света в сpeдах нарушением их оптической однородности, при котором показатель преломления среды не постоянен, а меняется от точки к точке. Причиной рассеяния света могут быть также флуктуации плотности, возникающие в процессе хаотического (теплового) движения молекул среды. Рассеяние света в чистых средах, обусловленное флуктуациями плотности, анизотропии или концентрации, называется молекулярным рассеянием. Молекулярным рассеянием объясняется, например, голубой цвет неба. </vt:lpstr>
      <vt:lpstr>Слайд 33</vt:lpstr>
      <vt:lpstr>Опыт Малюса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382</cp:revision>
  <dcterms:created xsi:type="dcterms:W3CDTF">2013-12-29T15:18:01Z</dcterms:created>
  <dcterms:modified xsi:type="dcterms:W3CDTF">2024-05-04T17:59:15Z</dcterms:modified>
</cp:coreProperties>
</file>