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320" r:id="rId2"/>
    <p:sldId id="257" r:id="rId3"/>
    <p:sldId id="389" r:id="rId4"/>
    <p:sldId id="258" r:id="rId5"/>
    <p:sldId id="259" r:id="rId6"/>
    <p:sldId id="260" r:id="rId7"/>
    <p:sldId id="384" r:id="rId8"/>
    <p:sldId id="383" r:id="rId9"/>
    <p:sldId id="262" r:id="rId10"/>
    <p:sldId id="263" r:id="rId11"/>
    <p:sldId id="378" r:id="rId12"/>
    <p:sldId id="264" r:id="rId13"/>
    <p:sldId id="269" r:id="rId14"/>
    <p:sldId id="271" r:id="rId15"/>
    <p:sldId id="327" r:id="rId16"/>
    <p:sldId id="280" r:id="rId17"/>
    <p:sldId id="395" r:id="rId18"/>
    <p:sldId id="282" r:id="rId19"/>
    <p:sldId id="283" r:id="rId20"/>
    <p:sldId id="337" r:id="rId21"/>
    <p:sldId id="284" r:id="rId22"/>
    <p:sldId id="285" r:id="rId23"/>
    <p:sldId id="287" r:id="rId24"/>
    <p:sldId id="288" r:id="rId25"/>
    <p:sldId id="289" r:id="rId26"/>
    <p:sldId id="392" r:id="rId27"/>
    <p:sldId id="394" r:id="rId28"/>
    <p:sldId id="385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3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itchFamily="34" charset="0"/>
            </a:endParaRPr>
          </a:p>
        </p:txBody>
      </p:sp>
      <p:sp>
        <p:nvSpPr>
          <p:cNvPr id="2054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fld id="{3B38780C-CE66-4F9D-B952-D98C15E1305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92;p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5123" name="Google Shape;93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202;p1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32771" name="Google Shape;203;p16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290;p2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47107" name="Google Shape;291;p2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311;p2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51203" name="Google Shape;312;p27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316;p2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53251" name="Google Shape;317;p28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Google Shape;324;p2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59395" name="Google Shape;325;p2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Google Shape;331;p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61443" name="Google Shape;332;p3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Google Shape;348;p3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70659" name="Google Shape;349;p3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Google Shape;359;p3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72707" name="Google Shape;360;p3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Google Shape;368;p3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74755" name="Google Shape;369;p3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Google Shape;376;p3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76803" name="Google Shape;377;p3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Google Shape;453;p4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97283" name="Google Shape;454;p47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Google Shape;384;p3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78851" name="Google Shape;385;p36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97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7171" name="Google Shape;98;p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03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9219" name="Google Shape;104;p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08;p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1267" name="Google Shape;109;p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19;p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0;p7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4;p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5;p8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30;p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0483" name="Google Shape;131;p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83;p1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30723" name="Google Shape;184;p1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12;p5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3;p5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4;p5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17298-164B-4DC4-9E92-36EDF3BB69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5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Google Shape;13;p5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14;p5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0A45D-DE6F-4AC7-9220-727D2CF4CC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2;p5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13;p5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4;p5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C82F3-E998-4FB7-8CD3-18910E706A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5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3;p5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4;p5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73E50-40CE-4659-8955-C30EE9ABBE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12;p5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3;p5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4;p5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B6745-A6E9-492D-BA88-81324FEE64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6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6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" name="Google Shape;12;p5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Google Shape;13;p5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Google Shape;14;p5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66011-76BE-4897-B64F-30EA82D4CE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12;p5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3;p5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4;p5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5290A-89B1-48E9-8C4E-34298CAC45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12;p5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3;p5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4;p5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5BDDF-C237-4C55-B767-DFD78A8EB4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5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3;p5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4;p5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D6228-4BA8-40A1-B327-BB8DDB7690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5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3;p5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4;p5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68CCA-8457-41CF-B24B-4F6C7E3FEF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58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itchFamily="34" charset="0"/>
            </a:endParaRPr>
          </a:p>
        </p:txBody>
      </p:sp>
      <p:sp>
        <p:nvSpPr>
          <p:cNvPr id="1027" name="Google Shape;11;p58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itchFamily="34" charset="0"/>
            </a:endParaRPr>
          </a:p>
        </p:txBody>
      </p:sp>
      <p:sp>
        <p:nvSpPr>
          <p:cNvPr id="1028" name="Google Shape;12;p58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Google Shape;13;p58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Google Shape;14;p58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BB343DC7-1000-4D19-9063-AE611B53F90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Чувашский государственный университет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Раритетная лаборатория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raritet.chuvsu.ru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Лекция 37 (СПО)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Квантовая природа излучения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Лекцию подготовил</a:t>
            </a: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доцент кафедры общей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   Сорокин Геннадий Михайлович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     2024 год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755650" y="1484313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320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1509" y="1566207"/>
            <a:ext cx="1965156" cy="169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>
            <a:spLocks noChangeArrowheads="1"/>
          </p:cNvSpPr>
          <p:nvPr/>
        </p:nvSpPr>
        <p:spPr bwMode="auto">
          <a:xfrm>
            <a:off x="755650" y="746125"/>
            <a:ext cx="7124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Характеристики  теплового излучения  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28" name="Google Shape;128;p8"/>
          <p:cNvSpPr>
            <a:spLocks noChangeArrowheads="1"/>
          </p:cNvSpPr>
          <p:nvPr/>
        </p:nvSpPr>
        <p:spPr bwMode="auto">
          <a:xfrm>
            <a:off x="500063" y="2143125"/>
            <a:ext cx="8135937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Нагретые тела излучают свет, а тела, на которые этот свет падает, нагреваются. </a:t>
            </a:r>
            <a:endParaRPr lang="ru-RU"/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В тех случаях, когда необходимая энергия источнику света сообщается нагреванием, т.е. подводом теплоты, излучение называется 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тепловым или температурным. </a:t>
            </a:r>
            <a:endParaRPr lang="ru-RU" sz="2400" i="1"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357188"/>
            <a:ext cx="83153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>
            <a:spLocks noChangeArrowheads="1"/>
          </p:cNvSpPr>
          <p:nvPr/>
        </p:nvSpPr>
        <p:spPr bwMode="auto">
          <a:xfrm>
            <a:off x="250825" y="508000"/>
            <a:ext cx="8424863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Излучение нагретого тела при определенных условиях может быть равновесным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(т.е. находиться в состоянии термодинамического равновесия с телами), т.к. только этот вид излучения может поглощаться излучаемым телом. 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4" name="Google Shape;134;p9"/>
          <p:cNvSpPr>
            <a:spLocks noChangeArrowheads="1"/>
          </p:cNvSpPr>
          <p:nvPr/>
        </p:nvSpPr>
        <p:spPr bwMode="auto">
          <a:xfrm>
            <a:off x="250825" y="3487738"/>
            <a:ext cx="8569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Эта способность теплового излучения (поглощения) обусловлена тем, что его интенсивность изменяется  при изменении температуры, и нарушение равновесия в системе «тело – излучение» вызывает возникновение процессов, восстанавливающих равновесие.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>
            <a:spLocks noChangeArrowheads="1"/>
          </p:cNvSpPr>
          <p:nvPr/>
        </p:nvSpPr>
        <p:spPr bwMode="auto">
          <a:xfrm>
            <a:off x="1979613" y="476250"/>
            <a:ext cx="4995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Кирхгофа</a:t>
            </a:r>
          </a:p>
        </p:txBody>
      </p:sp>
      <p:pic>
        <p:nvPicPr>
          <p:cNvPr id="187" name="Google Shape;187;p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9750" y="4141788"/>
            <a:ext cx="182403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" name="Google Shape;188;p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1832" y="937874"/>
            <a:ext cx="8306511" cy="5991664"/>
          </a:xfrm>
          <a:prstGeom prst="rect">
            <a:avLst/>
          </a:prstGeom>
          <a:blipFill>
            <a:blip r:embed="rId4"/>
            <a:stretch>
              <a:fillRect l="-1101" t="-814" r="-1174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9" name="Google Shape;189;p14"/>
          <p:cNvSpPr>
            <a:spLocks noChangeArrowheads="1"/>
          </p:cNvSpPr>
          <p:nvPr/>
        </p:nvSpPr>
        <p:spPr bwMode="auto">
          <a:xfrm>
            <a:off x="4225925" y="5826125"/>
            <a:ext cx="2663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Густав Р. Кирхгоф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75" y="652463"/>
            <a:ext cx="2811463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" name="Google Shape;206;p16"/>
          <p:cNvSpPr>
            <a:spLocks noChangeArrowheads="1"/>
          </p:cNvSpPr>
          <p:nvPr/>
        </p:nvSpPr>
        <p:spPr bwMode="auto">
          <a:xfrm>
            <a:off x="3414713" y="476250"/>
            <a:ext cx="53752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just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Отношение спектральной плотности энергетической светимости тел к их спектральной поглощательной способности не зависит от природы тела и является универсальной функцией частоты (длины волны) и температуры. (Закон Кирхгофа).</a:t>
            </a:r>
          </a:p>
          <a:p>
            <a:pPr algn="just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2400"/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182813" y="320516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Следствия из закона Кирхгофа:</a:t>
            </a:r>
            <a:endParaRPr lang="ru-RU"/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519113" y="3667125"/>
            <a:ext cx="79009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SzPts val="2800"/>
              <a:buFont typeface="Noto Sans Symbols"/>
              <a:buChar char="∙"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Поскольку для черного тела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            то универсальная функция Кирхгофа               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есть спектральная плотность энергетической светимости черного тела</a:t>
            </a:r>
            <a:endParaRPr lang="ru-RU" sz="2400"/>
          </a:p>
        </p:txBody>
      </p:sp>
      <p:graphicFrame>
        <p:nvGraphicFramePr>
          <p:cNvPr id="31750" name="Google Shape;214;p17"/>
          <p:cNvGraphicFramePr>
            <a:graphicFrameLocks noChangeAspect="1"/>
          </p:cNvGraphicFramePr>
          <p:nvPr/>
        </p:nvGraphicFramePr>
        <p:xfrm>
          <a:off x="4684713" y="3689350"/>
          <a:ext cx="1585912" cy="450850"/>
        </p:xfrm>
        <a:graphic>
          <a:graphicData uri="http://schemas.openxmlformats.org/presentationml/2006/ole">
            <p:oleObj spid="_x0000_s31753" r:id="rId5" imgW="0" imgH="0" progId="">
              <p:embed/>
            </p:oleObj>
          </a:graphicData>
        </a:graphic>
      </p:graphicFrame>
      <p:graphicFrame>
        <p:nvGraphicFramePr>
          <p:cNvPr id="31751" name="Google Shape;215;p17"/>
          <p:cNvGraphicFramePr>
            <a:graphicFrameLocks noChangeAspect="1"/>
          </p:cNvGraphicFramePr>
          <p:nvPr/>
        </p:nvGraphicFramePr>
        <p:xfrm>
          <a:off x="6750050" y="3698875"/>
          <a:ext cx="887413" cy="439738"/>
        </p:xfrm>
        <a:graphic>
          <a:graphicData uri="http://schemas.openxmlformats.org/presentationml/2006/ole">
            <p:oleObj spid="_x0000_s31754" r:id="rId6" imgW="0" imgH="0" progId="">
              <p:embed/>
            </p:oleObj>
          </a:graphicData>
        </a:graphic>
      </p:graphicFrame>
      <p:graphicFrame>
        <p:nvGraphicFramePr>
          <p:cNvPr id="31752" name="Google Shape;216;p17"/>
          <p:cNvGraphicFramePr>
            <a:graphicFrameLocks noChangeAspect="1"/>
          </p:cNvGraphicFramePr>
          <p:nvPr/>
        </p:nvGraphicFramePr>
        <p:xfrm>
          <a:off x="5478463" y="4141788"/>
          <a:ext cx="1716087" cy="388937"/>
        </p:xfrm>
        <a:graphic>
          <a:graphicData uri="http://schemas.openxmlformats.org/presentationml/2006/ole">
            <p:oleObj spid="_x0000_s31755" r:id="rId7" imgW="0" imgH="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Формула Планка. Новая физика.</a:t>
            </a:r>
          </a:p>
        </p:txBody>
      </p:sp>
      <p:pic>
        <p:nvPicPr>
          <p:cNvPr id="5" name="Google Shape;283;p2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238" y="1200727"/>
            <a:ext cx="1157679" cy="151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Прямоугольник 5"/>
          <p:cNvSpPr>
            <a:spLocks noChangeArrowheads="1"/>
          </p:cNvSpPr>
          <p:nvPr/>
        </p:nvSpPr>
        <p:spPr bwMode="auto">
          <a:xfrm>
            <a:off x="465282" y="2863274"/>
            <a:ext cx="2024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Макс Планк            </a:t>
            </a:r>
            <a:endParaRPr lang="ru-RU" sz="2400" dirty="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509" y="1267809"/>
            <a:ext cx="4313382" cy="2323401"/>
          </a:xfrm>
          <a:prstGeom prst="rect">
            <a:avLst/>
          </a:prstGeom>
        </p:spPr>
      </p:pic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910" y="3879272"/>
            <a:ext cx="3999346" cy="27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182" y="3862180"/>
            <a:ext cx="3192109" cy="266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>
            <a:spLocks noChangeArrowheads="1"/>
          </p:cNvSpPr>
          <p:nvPr/>
        </p:nvSpPr>
        <p:spPr bwMode="auto">
          <a:xfrm>
            <a:off x="739631" y="321974"/>
            <a:ext cx="7991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endParaRPr lang="ru-RU" sz="2400" dirty="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6084" name="Google Shape;295;p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18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96" name="Google Shape;296;p25"/>
          <p:cNvSpPr>
            <a:spLocks noChangeArrowheads="1"/>
          </p:cNvSpPr>
          <p:nvPr/>
        </p:nvSpPr>
        <p:spPr bwMode="auto">
          <a:xfrm>
            <a:off x="565150" y="3270250"/>
            <a:ext cx="6270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endParaRPr lang="ru-RU" sz="2400" dirty="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6086" name="Google Shape;297;p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18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99" name="Google Shape;299;p25"/>
          <p:cNvSpPr>
            <a:spLocks noChangeArrowheads="1"/>
          </p:cNvSpPr>
          <p:nvPr/>
        </p:nvSpPr>
        <p:spPr bwMode="auto">
          <a:xfrm>
            <a:off x="684213" y="4655127"/>
            <a:ext cx="8135937" cy="136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00" rIns="91425" bIns="45700"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где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– скорость света в вакууме;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 i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– постоянная Больцмана;  е – основание натуральных логарифмов.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52181" y="3235072"/>
            <a:ext cx="2669833" cy="92839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311" y="1466129"/>
            <a:ext cx="4630016" cy="121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69455" y="452582"/>
            <a:ext cx="8414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Формула Планка имеет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вид в координатах длины и частоты волны:</a:t>
            </a:r>
            <a:endParaRPr lang="ru-RU" sz="2400" dirty="0"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Энергия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кванта пропорциональна частоте света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</a:t>
            </a:r>
            <a:endParaRPr lang="ru-RU" sz="2400" dirty="0"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002" y="1783287"/>
            <a:ext cx="8233798" cy="46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2782793" y="977899"/>
          <a:ext cx="2106707" cy="813955"/>
        </p:xfrm>
        <a:graphic>
          <a:graphicData uri="http://schemas.openxmlformats.org/presentationml/2006/ole">
            <p:oleObj spid="_x0000_s90115" r:id="rId4" imgW="0" imgH="0" progId="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"/>
          <p:cNvSpPr>
            <a:spLocks noChangeArrowheads="1"/>
          </p:cNvSpPr>
          <p:nvPr/>
        </p:nvSpPr>
        <p:spPr bwMode="auto">
          <a:xfrm>
            <a:off x="539750" y="773113"/>
            <a:ext cx="8174038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Формула Планка, полученная на основе предположения о дискретном характере излучения является одним из точнейших результатов физики.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Квантовая гипотеза Планка впоследствии была успешно применена к большому ряду физических проблем и явлений:  линейчатые спектры атомов, теория атома водорода, фотоэффект, давление света, рассеяние рентгеновских лучей, фотолюминесценция, которые образовали </a:t>
            </a:r>
            <a:r>
              <a:rPr lang="ru-RU" sz="24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квантовую физику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</a:p>
          <a:p>
            <a:pPr eaLnBrk="1" hangingPunct="1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1900 год является концом классической физики и</a:t>
            </a:r>
          </a:p>
          <a:p>
            <a:pPr eaLnBrk="1" hangingPunct="1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началом </a:t>
            </a:r>
            <a:r>
              <a:rPr lang="ru-RU" sz="24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новой физики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 изучении окружающего мира.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"/>
          <p:cNvSpPr>
            <a:spLocks noChangeArrowheads="1"/>
          </p:cNvSpPr>
          <p:nvPr/>
        </p:nvSpPr>
        <p:spPr bwMode="auto">
          <a:xfrm>
            <a:off x="1258888" y="333375"/>
            <a:ext cx="6553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/>
              <a:t>  </a:t>
            </a:r>
            <a:endParaRPr lang="ru-RU" sz="28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20" name="Google Shape;320;p28"/>
          <p:cNvSpPr>
            <a:spLocks noChangeArrowheads="1"/>
          </p:cNvSpPr>
          <p:nvPr/>
        </p:nvSpPr>
        <p:spPr bwMode="auto">
          <a:xfrm>
            <a:off x="684213" y="908050"/>
            <a:ext cx="822166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</a:t>
            </a:r>
            <a:endParaRPr lang="ru-RU"/>
          </a:p>
          <a:p>
            <a:pPr eaLnBrk="1" hangingPunct="1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Внешним фотоэффектом называется вырывание электронов из вещества под действием света (электромагнитного излучения). Открыт в 1887 году  Г. Герцем.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Google Shape;322;p28"/>
          <p:cNvSpPr>
            <a:spLocks noChangeArrowheads="1"/>
          </p:cNvSpPr>
          <p:nvPr/>
        </p:nvSpPr>
        <p:spPr bwMode="auto">
          <a:xfrm>
            <a:off x="1116013" y="404813"/>
            <a:ext cx="73437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marL="342900" indent="-342900"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3. Фотоэффект.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	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Внешний фотоэффект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2995613"/>
            <a:ext cx="5426075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95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		Содержание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Введение.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1.Характеристики теплового излучения.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2. Формула Планка. Новая Физика.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3. Фотоэффект.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285750"/>
            <a:ext cx="7351713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"/>
          <p:cNvSpPr>
            <a:spLocks noChangeArrowheads="1"/>
          </p:cNvSpPr>
          <p:nvPr/>
        </p:nvSpPr>
        <p:spPr bwMode="auto">
          <a:xfrm>
            <a:off x="3835400" y="985838"/>
            <a:ext cx="491648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marL="457200" indent="-457200" eaLnBrk="1" hangingPunct="1">
              <a:lnSpc>
                <a:spcPct val="115000"/>
              </a:lnSpc>
              <a:buClr>
                <a:srgbClr val="000000"/>
              </a:buClr>
              <a:buSzPts val="2800"/>
              <a:buFont typeface="Arial" pitchFamily="34" charset="0"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При фотоэффекте свет выбивает из вещества электроны.</a:t>
            </a:r>
            <a:endParaRPr lang="en-US" sz="24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457200" indent="-457200" eaLnBrk="1" hangingPunct="1">
              <a:lnSpc>
                <a:spcPct val="115000"/>
              </a:lnSpc>
              <a:buClr>
                <a:srgbClr val="000000"/>
              </a:buClr>
              <a:buSzPts val="2800"/>
              <a:buFont typeface="Calibri" pitchFamily="34" charset="0"/>
              <a:buAutoNum type="arabicPeriod" startAt="2"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Наиболее эффективное действие оказывает УФ излучение.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115000"/>
              </a:lnSpc>
              <a:buClr>
                <a:srgbClr val="000000"/>
              </a:buClr>
              <a:buSzPts val="2800"/>
              <a:buFont typeface="Calibri" pitchFamily="34" charset="0"/>
              <a:buAutoNum type="arabicPeriod" startAt="2"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Сила тока, возникающая под действием света, прямо пропорциональна его интенсивности.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8" name="Google Shape;328;p2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25" y="1638300"/>
            <a:ext cx="3024188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" name="Google Shape;329;p2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1863" y="4448175"/>
            <a:ext cx="304006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Прямоугольник 4"/>
          <p:cNvSpPr>
            <a:spLocks noChangeArrowheads="1"/>
          </p:cNvSpPr>
          <p:nvPr/>
        </p:nvSpPr>
        <p:spPr bwMode="auto">
          <a:xfrm>
            <a:off x="439738" y="355600"/>
            <a:ext cx="8169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Основные установленные закономерности фотоэффекта: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"/>
          <p:cNvSpPr>
            <a:spLocks noChangeArrowheads="1"/>
          </p:cNvSpPr>
          <p:nvPr/>
        </p:nvSpPr>
        <p:spPr bwMode="auto">
          <a:xfrm>
            <a:off x="468313" y="404813"/>
            <a:ext cx="8207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marL="514350" indent="-514350" eaLnBrk="1" hangingPunct="1">
              <a:lnSpc>
                <a:spcPct val="115000"/>
              </a:lnSpc>
              <a:buClr>
                <a:srgbClr val="000000"/>
              </a:buClr>
              <a:buSzPts val="2800"/>
              <a:buFont typeface="Calibri" pitchFamily="34" charset="0"/>
              <a:buAutoNum type="arabicPeriod" startAt="4"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Фотоэффект безинерционен.</a:t>
            </a:r>
            <a:endParaRPr lang="ru-RU" sz="2400"/>
          </a:p>
        </p:txBody>
      </p:sp>
      <p:sp>
        <p:nvSpPr>
          <p:cNvPr id="60419" name="Google Shape;335;p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1800">
              <a:latin typeface="Calibri" pitchFamily="34" charset="0"/>
              <a:sym typeface="Calibri" pitchFamily="34" charset="0"/>
            </a:endParaRPr>
          </a:p>
        </p:txBody>
      </p:sp>
      <p:graphicFrame>
        <p:nvGraphicFramePr>
          <p:cNvPr id="60420" name="Google Shape;336;p30"/>
          <p:cNvGraphicFramePr>
            <a:graphicFrameLocks noChangeAspect="1"/>
          </p:cNvGraphicFramePr>
          <p:nvPr/>
        </p:nvGraphicFramePr>
        <p:xfrm>
          <a:off x="895350" y="1250950"/>
          <a:ext cx="2286000" cy="889000"/>
        </p:xfrm>
        <a:graphic>
          <a:graphicData uri="http://schemas.openxmlformats.org/presentationml/2006/ole">
            <p:oleObj spid="_x0000_s60421" r:id="rId4" imgW="0" imgH="0" progId="">
              <p:embed/>
            </p:oleObj>
          </a:graphicData>
        </a:graphic>
      </p:graphicFrame>
      <p:sp>
        <p:nvSpPr>
          <p:cNvPr id="337" name="Google Shape;337;p30"/>
          <p:cNvSpPr>
            <a:spLocks noChangeArrowheads="1"/>
          </p:cNvSpPr>
          <p:nvPr/>
        </p:nvSpPr>
        <p:spPr bwMode="auto">
          <a:xfrm>
            <a:off x="3492500" y="981075"/>
            <a:ext cx="54721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– по этой формуле можно определить максимальную скорость вылетающих электронов.</a:t>
            </a:r>
            <a:endParaRPr lang="ru-RU" sz="2400"/>
          </a:p>
        </p:txBody>
      </p:sp>
      <p:pic>
        <p:nvPicPr>
          <p:cNvPr id="338" name="Google Shape;338;p3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5525" y="2781300"/>
            <a:ext cx="7146925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" name="Google Shape;339;p30"/>
          <p:cNvSpPr>
            <a:spLocks noChangeArrowheads="1"/>
          </p:cNvSpPr>
          <p:nvPr/>
        </p:nvSpPr>
        <p:spPr bwMode="auto">
          <a:xfrm>
            <a:off x="468313" y="5807075"/>
            <a:ext cx="8424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График зависимости задерживающего напряжения от частоты света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"/>
          <p:cNvSpPr>
            <a:spLocks noChangeArrowheads="1"/>
          </p:cNvSpPr>
          <p:nvPr/>
        </p:nvSpPr>
        <p:spPr bwMode="auto">
          <a:xfrm>
            <a:off x="266700" y="128588"/>
            <a:ext cx="862965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marL="228600" algn="ctr"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solidFill>
                  <a:srgbClr val="0070C0"/>
                </a:solidFill>
              </a:rPr>
              <a:t> 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Уравнение  Эйнштейна для</a:t>
            </a: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228600" algn="ctr" eaLnBrk="1" hangingPunct="1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внешнего фотоэффекта</a:t>
            </a: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53" name="Google Shape;353;p32"/>
          <p:cNvSpPr>
            <a:spLocks noChangeArrowheads="1"/>
          </p:cNvSpPr>
          <p:nvPr/>
        </p:nvSpPr>
        <p:spPr bwMode="auto">
          <a:xfrm>
            <a:off x="3492500" y="1468438"/>
            <a:ext cx="54721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В 1905 г. А.Эйнштейн объяснил экспериментальные закономерности фотоэффекта на основе гипотезы световых квантов М. Планка. 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354" name="Google Shape;354;p3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8" y="1443038"/>
            <a:ext cx="276860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" name="Google Shape;355;p32"/>
          <p:cNvSpPr>
            <a:spLocks noChangeArrowheads="1"/>
          </p:cNvSpPr>
          <p:nvPr/>
        </p:nvSpPr>
        <p:spPr bwMode="auto">
          <a:xfrm>
            <a:off x="3492500" y="3163888"/>
            <a:ext cx="5472113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 мысли Эйнштейна свет не только испускается, но и распространяется и поглощается</a:t>
            </a:r>
            <a:r>
              <a:rPr lang="ru-RU" sz="2400" b="1" i="1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такими же порциями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   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(квантами), какими он, по предположению Планка, испускается.</a:t>
            </a:r>
            <a:endParaRPr lang="ru-RU" sz="2400">
              <a:latin typeface="Calibri" pitchFamily="34" charset="0"/>
              <a:sym typeface="Calibri" pitchFamily="34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endParaRPr lang="ru-RU" sz="2400"/>
          </a:p>
        </p:txBody>
      </p:sp>
      <p:sp>
        <p:nvSpPr>
          <p:cNvPr id="357" name="Google Shape;357;p32"/>
          <p:cNvSpPr>
            <a:spLocks noChangeArrowheads="1"/>
          </p:cNvSpPr>
          <p:nvPr/>
        </p:nvSpPr>
        <p:spPr bwMode="auto">
          <a:xfrm>
            <a:off x="722313" y="4365625"/>
            <a:ext cx="2484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Альберт Эйнштейн</a:t>
            </a:r>
            <a:endParaRPr lang="ru-RU" sz="1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3"/>
          <p:cNvSpPr>
            <a:spLocks noChangeArrowheads="1"/>
          </p:cNvSpPr>
          <p:nvPr/>
        </p:nvSpPr>
        <p:spPr bwMode="auto">
          <a:xfrm>
            <a:off x="539750" y="314325"/>
            <a:ext cx="82089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При поглощении фотона его энергия целиком пе-редаётся одному электрону.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3" name="Google Shape;363;p33"/>
          <p:cNvSpPr>
            <a:spLocks noChangeArrowheads="1"/>
          </p:cNvSpPr>
          <p:nvPr/>
        </p:nvSpPr>
        <p:spPr bwMode="auto">
          <a:xfrm>
            <a:off x="539750" y="1155700"/>
            <a:ext cx="82089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Если этой энергии достаточно, чтобы электрон ос-вободился от удерживающих его связей, то может выйти за пределы поверхности металла и возмож-ный излишек поглощенной энергии превратится в кинетическую энергию вылетевшего электрона.</a:t>
            </a:r>
            <a:endParaRPr lang="ru-RU" sz="2400"/>
          </a:p>
        </p:txBody>
      </p:sp>
      <p:sp>
        <p:nvSpPr>
          <p:cNvPr id="364" name="Google Shape;364;p33"/>
          <p:cNvSpPr>
            <a:spLocks noChangeArrowheads="1"/>
          </p:cNvSpPr>
          <p:nvPr/>
        </p:nvSpPr>
        <p:spPr bwMode="auto">
          <a:xfrm>
            <a:off x="466725" y="3155950"/>
            <a:ext cx="82089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 этом случае в акте поглощения кванта и вылета электрона должен выполнятся закон сохранения энергии (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уравнение Эйнштейна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)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71685" name="Google Shape;365;p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1800">
              <a:latin typeface="Calibri" pitchFamily="34" charset="0"/>
              <a:sym typeface="Calibri" pitchFamily="34" charset="0"/>
            </a:endParaRPr>
          </a:p>
        </p:txBody>
      </p:sp>
      <p:graphicFrame>
        <p:nvGraphicFramePr>
          <p:cNvPr id="71686" name="Google Shape;366;p33"/>
          <p:cNvGraphicFramePr>
            <a:graphicFrameLocks noChangeAspect="1"/>
          </p:cNvGraphicFramePr>
          <p:nvPr/>
        </p:nvGraphicFramePr>
        <p:xfrm>
          <a:off x="4096184" y="4110253"/>
          <a:ext cx="2424689" cy="800605"/>
        </p:xfrm>
        <a:graphic>
          <a:graphicData uri="http://schemas.openxmlformats.org/presentationml/2006/ole">
            <p:oleObj spid="_x0000_s71687" r:id="rId4" imgW="0" imgH="0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8000" y="4913745"/>
            <a:ext cx="8405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 этом уравнении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– минимальная энергия, необходимая для выхода электрона из металла. Она называется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работой выхода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"/>
          <p:cNvSpPr>
            <a:spLocks noChangeArrowheads="1"/>
          </p:cNvSpPr>
          <p:nvPr/>
        </p:nvSpPr>
        <p:spPr bwMode="auto">
          <a:xfrm>
            <a:off x="611188" y="371475"/>
            <a:ext cx="8137525" cy="90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Тогда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частота света, соответствующая красной границе фотоэффекта определится формулой: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2" name="Google Shape;372;p34"/>
          <p:cNvSpPr>
            <a:spLocks noChangeArrowheads="1"/>
          </p:cNvSpPr>
          <p:nvPr/>
        </p:nvSpPr>
        <p:spPr bwMode="auto">
          <a:xfrm>
            <a:off x="611188" y="3678238"/>
            <a:ext cx="8137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 уравнение Эйнштейна можно привести к виду:</a:t>
            </a:r>
            <a:endParaRPr lang="ru-RU" sz="2400"/>
          </a:p>
        </p:txBody>
      </p:sp>
      <p:graphicFrame>
        <p:nvGraphicFramePr>
          <p:cNvPr id="73732" name="Google Shape;373;p34"/>
          <p:cNvGraphicFramePr>
            <a:graphicFrameLocks noChangeAspect="1"/>
          </p:cNvGraphicFramePr>
          <p:nvPr/>
        </p:nvGraphicFramePr>
        <p:xfrm>
          <a:off x="3627293" y="1811050"/>
          <a:ext cx="1231900" cy="838200"/>
        </p:xfrm>
        <a:graphic>
          <a:graphicData uri="http://schemas.openxmlformats.org/presentationml/2006/ole">
            <p:oleObj spid="_x0000_s73733" r:id="rId4" imgW="0" imgH="0" progId="">
              <p:embed/>
            </p:oleObj>
          </a:graphicData>
        </a:graphic>
      </p:graphicFrame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0412" y="4657375"/>
            <a:ext cx="2239074" cy="402482"/>
          </a:xfrm>
          <a:prstGeom prst="rect">
            <a:avLst/>
          </a:prstGeom>
          <a:blipFill>
            <a:blip r:embed="rId5"/>
            <a:stretch>
              <a:fillRect l="-817" r="-4632" b="-2575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>
            <a:spLocks noChangeArrowheads="1"/>
          </p:cNvSpPr>
          <p:nvPr/>
        </p:nvSpPr>
        <p:spPr bwMode="auto">
          <a:xfrm>
            <a:off x="1042988" y="333375"/>
            <a:ext cx="698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Масса и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импульс фотона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80" name="Google Shape;380;p35"/>
          <p:cNvSpPr>
            <a:spLocks noChangeArrowheads="1"/>
          </p:cNvSpPr>
          <p:nvPr/>
        </p:nvSpPr>
        <p:spPr bwMode="auto">
          <a:xfrm>
            <a:off x="539750" y="1268413"/>
            <a:ext cx="8208963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Согласно квантовой теории света Эйнштейна распространение света нужно рассматривать не как непрерывный волновой процесс, а как поток локализованных в пространстве дискретных световых квантов, движущихся со скоростью (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)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распространения света в вакууме.</a:t>
            </a:r>
            <a:endParaRPr lang="ru-RU" sz="24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Кванты электромагнитного излучения получили название   фотонов.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81" name="Google Shape;381;p35"/>
          <p:cNvSpPr>
            <a:spLocks noChangeArrowheads="1"/>
          </p:cNvSpPr>
          <p:nvPr/>
        </p:nvSpPr>
        <p:spPr bwMode="auto">
          <a:xfrm>
            <a:off x="637310" y="4581236"/>
            <a:ext cx="5457104" cy="52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Фотон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обладает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энергией : </a:t>
            </a:r>
            <a:endParaRPr lang="ru-RU" sz="2400" dirty="0">
              <a:latin typeface="Calibri" pitchFamily="34" charset="0"/>
              <a:sym typeface="Calibri" pitchFamily="34" charset="0"/>
            </a:endParaRPr>
          </a:p>
        </p:txBody>
      </p:sp>
      <p:graphicFrame>
        <p:nvGraphicFramePr>
          <p:cNvPr id="75781" name="Google Shape;382;p35"/>
          <p:cNvGraphicFramePr>
            <a:graphicFrameLocks noChangeAspect="1"/>
          </p:cNvGraphicFramePr>
          <p:nvPr/>
        </p:nvGraphicFramePr>
        <p:xfrm>
          <a:off x="3119727" y="5201805"/>
          <a:ext cx="1968500" cy="825500"/>
        </p:xfrm>
        <a:graphic>
          <a:graphicData uri="http://schemas.openxmlformats.org/presentationml/2006/ole">
            <p:oleObj spid="_x0000_s88066" r:id="rId4" imgW="0" imgH="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>
            <a:spLocks noChangeArrowheads="1"/>
          </p:cNvSpPr>
          <p:nvPr/>
        </p:nvSpPr>
        <p:spPr bwMode="auto">
          <a:xfrm>
            <a:off x="755650" y="676275"/>
            <a:ext cx="5897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Фотон имеет массу 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88" name="Google Shape;388;p36"/>
          <p:cNvSpPr>
            <a:spLocks noChangeArrowheads="1"/>
          </p:cNvSpPr>
          <p:nvPr/>
        </p:nvSpPr>
        <p:spPr bwMode="auto">
          <a:xfrm>
            <a:off x="755650" y="1827213"/>
            <a:ext cx="727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Важно! </a:t>
            </a:r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Фотон в отличии от других элементарных частиц имеет массу покоя равную нулю!</a:t>
            </a:r>
          </a:p>
        </p:txBody>
      </p:sp>
      <p:sp>
        <p:nvSpPr>
          <p:cNvPr id="389" name="Google Shape;389;p36"/>
          <p:cNvSpPr>
            <a:spLocks noChangeArrowheads="1"/>
          </p:cNvSpPr>
          <p:nvPr/>
        </p:nvSpPr>
        <p:spPr bwMode="auto">
          <a:xfrm>
            <a:off x="684213" y="2765425"/>
            <a:ext cx="21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</a:t>
            </a:r>
            <a:endParaRPr lang="ru-RU" sz="18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77829" name="Google Shape;390;p36"/>
          <p:cNvPicPr preferRelativeResize="0">
            <a:picLocks noChangeAspect="1" noChangeArrowheads="1"/>
          </p:cNvPicPr>
          <p:nvPr/>
        </p:nvPicPr>
        <p:blipFill>
          <a:blip r:embed="rId3"/>
          <a:srcRect b="65601"/>
          <a:stretch>
            <a:fillRect/>
          </a:stretch>
        </p:blipFill>
        <p:spPr bwMode="auto">
          <a:xfrm>
            <a:off x="3703638" y="431800"/>
            <a:ext cx="26527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Google Shape;391;p36" descr="F:\! Учеба с 1 сент 21 г до дек 21 г\! Лекции\10 Лек зак тепл излуч\Информац для лек 10\Импульс кванта света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484563"/>
            <a:ext cx="52657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2" name="Picture 2" descr="https://upload.wikimedia.org/wikipedia/commons/4/4a/ISS_after_STS-123_in_March_2008_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586" y="1902691"/>
            <a:ext cx="6054828" cy="39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Google Shape;456;p47"/>
          <p:cNvSpPr txBox="1">
            <a:spLocks noGrp="1"/>
          </p:cNvSpPr>
          <p:nvPr>
            <p:ph type="title"/>
          </p:nvPr>
        </p:nvSpPr>
        <p:spPr>
          <a:xfrm>
            <a:off x="-885825" y="236538"/>
            <a:ext cx="6877050" cy="9636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Введение.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Солнечная панель в лаборатории 1-112</a:t>
            </a:r>
            <a:endParaRPr lang="ru-RU" sz="4400" dirty="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pic>
        <p:nvPicPr>
          <p:cNvPr id="96259" name="Google Shape;457;p47" descr="D:\СГМ\Наука\Наука с 2021 года\1-115 Смирнов Александр\Оборуд 22-3-21 г для Смир Алекс Вяч\20210323_160359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2817813"/>
            <a:ext cx="358457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3600" y="3275013"/>
            <a:ext cx="358457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100;p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Характеристики теплового излучения.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endParaRPr lang="ru-RU" sz="4400" dirty="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6147" name="Google Shape;101;p3"/>
          <p:cNvSpPr>
            <a:spLocks noChangeArrowheads="1"/>
          </p:cNvSpPr>
          <p:nvPr/>
        </p:nvSpPr>
        <p:spPr bwMode="auto">
          <a:xfrm>
            <a:off x="176213" y="846138"/>
            <a:ext cx="83899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marL="514350" indent="-514350" algn="just" eaLnBrk="1" hangingPunct="1"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514350" indent="-514350" algn="just" eaLnBrk="1" hangingPunct="1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			Введение.</a:t>
            </a:r>
            <a:endParaRPr lang="ru-RU" sz="2400">
              <a:solidFill>
                <a:srgbClr val="FF0000"/>
              </a:solidFill>
            </a:endParaRPr>
          </a:p>
          <a:p>
            <a:pPr marL="514350" indent="-514350" algn="just" eaLnBrk="1" hangingPunct="1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 концу 19 века электромагнитная теория света, дополненная электронной</a:t>
            </a:r>
            <a:endParaRPr lang="ru-RU" sz="2400"/>
          </a:p>
          <a:p>
            <a:pPr marL="514350" indent="-514350" algn="just" eaLnBrk="1" hangingPunct="1"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теорией света Лоренца, позволила объяснить большинство открытых к тому времени оптических явлений. 	Однако вскоре в оптике возникли новые проблемы, решение которых в рамках теорий и законов классической физики оказалось невозможным.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>
            <a:spLocks noChangeArrowheads="1"/>
          </p:cNvSpPr>
          <p:nvPr/>
        </p:nvSpPr>
        <p:spPr bwMode="auto">
          <a:xfrm>
            <a:off x="357188" y="1357313"/>
            <a:ext cx="842486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Одной из таких проблем была задача количественного описания спектрального распределения света, излучаемого нагретыми телами. </a:t>
            </a:r>
            <a:endParaRPr lang="ru-RU" sz="2400"/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Физика теплового излучения тел оказалась связующим звеном между термодинамикой, электродинамикой и оптикой.</a:t>
            </a:r>
            <a:endParaRPr lang="ru-RU" sz="2400"/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Решение этой задачи вышло за рамки классической физики и завершилось созданием квантовой физики. 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>
            <a:spLocks noChangeArrowheads="1"/>
          </p:cNvSpPr>
          <p:nvPr/>
        </p:nvSpPr>
        <p:spPr bwMode="auto">
          <a:xfrm>
            <a:off x="1258888" y="320675"/>
            <a:ext cx="691356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solidFill>
                  <a:srgbClr val="FF0000"/>
                </a:solidFill>
              </a:rPr>
              <a:t> 	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Виды свечений (люминесценции) тел.  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12" name="Google Shape;112;p5"/>
          <p:cNvSpPr>
            <a:spLocks noChangeArrowheads="1"/>
          </p:cNvSpPr>
          <p:nvPr/>
        </p:nvSpPr>
        <p:spPr bwMode="auto">
          <a:xfrm>
            <a:off x="611188" y="1412875"/>
            <a:ext cx="8137525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Испускаемый источником свет уносит с собой  энергию. </a:t>
            </a:r>
            <a:endParaRPr lang="ru-RU"/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Для многих источников света необходимым условием  является непрерывное восполнение  уносимой светом энергии. </a:t>
            </a:r>
            <a:endParaRPr lang="ru-RU"/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В зависимости от того, за счет каких процессов восполняется уносимая светом энергия, различаются и виды свечения (люминесценции).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Хемилюминесценция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– излучение, сопровождающееся химическими превращениями. (Источник энергии –  убыль внутренней энергии термодинамической системы при ее химических превращениях).</a:t>
            </a:r>
            <a:r>
              <a:rPr lang="ru-RU" smtClean="0">
                <a:latin typeface="Arial" pitchFamily="34" charset="0"/>
                <a:cs typeface="Arial" pitchFamily="34" charset="0"/>
              </a:rPr>
              <a:t/>
            </a:r>
            <a:br>
              <a:rPr lang="ru-RU" smtClean="0">
                <a:latin typeface="Arial" pitchFamily="34" charset="0"/>
                <a:cs typeface="Arial" pitchFamily="34" charset="0"/>
              </a:rPr>
            </a:br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8" y="2257425"/>
            <a:ext cx="7324725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Электролюминесценция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– излучение, возникающее при электрических процессах: свечение газов или паров при электрическом разряде. (Источник энергии – энергия электрического поля).</a:t>
            </a:r>
            <a:r>
              <a:rPr lang="ru-RU" smtClean="0">
                <a:latin typeface="Arial" pitchFamily="34" charset="0"/>
                <a:cs typeface="Arial" pitchFamily="34" charset="0"/>
              </a:rPr>
              <a:t/>
            </a:r>
            <a:br>
              <a:rPr lang="ru-RU" smtClean="0">
                <a:latin typeface="Arial" pitchFamily="34" charset="0"/>
                <a:cs typeface="Arial" pitchFamily="34" charset="0"/>
              </a:rPr>
            </a:br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55750"/>
            <a:ext cx="86868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5800" y="3167063"/>
            <a:ext cx="264160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>
            <a:spLocks noChangeArrowheads="1"/>
          </p:cNvSpPr>
          <p:nvPr/>
        </p:nvSpPr>
        <p:spPr bwMode="auto">
          <a:xfrm>
            <a:off x="395288" y="1260475"/>
            <a:ext cx="8497887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indent="-152400" algn="just" eaLnBrk="1" hangingPunct="1">
              <a:lnSpc>
                <a:spcPct val="150000"/>
              </a:lnSpc>
              <a:buClr>
                <a:srgbClr val="000000"/>
              </a:buClr>
              <a:buSzPts val="2400"/>
              <a:buFont typeface="Noto Sans Symbols"/>
              <a:buChar char="∙"/>
            </a:pPr>
            <a:r>
              <a:rPr lang="ru-RU" sz="24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Фотолюминесценция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– излучение, возникающее под действием освещения тела. (Источник энергии – энергия внешнего источника света).</a:t>
            </a:r>
          </a:p>
          <a:p>
            <a:pPr indent="-152400" algn="just" eaLnBrk="1" hangingPunct="1"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Перечисленные виды излучений являются неравновесными, так как  для их продолжения требуют непрерывного пополнения энергии от внешнего источника энергии.</a:t>
            </a:r>
            <a:endParaRPr lang="ru-RU"/>
          </a:p>
        </p:txBody>
      </p:sp>
      <p:pic>
        <p:nvPicPr>
          <p:cNvPr id="1433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4740275"/>
            <a:ext cx="9144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752</Words>
  <Application>Microsoft Office PowerPoint</Application>
  <PresentationFormat>Экран (4:3)</PresentationFormat>
  <Paragraphs>78</Paragraphs>
  <Slides>28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             Чувашский государственный университет Раритетная лаборатория физики raritet.chuvsu.ru  Лекция 37 (СПО)    Квантовая природа излучения   Лекцию подготовил            доцент кафедры общей физики       Сорокин Геннадий Михайлович        2024 год</vt:lpstr>
      <vt:lpstr>             Содержание Введение. 1.Характеристики теплового излучения. 2. Формула Планка. Новая Физика. 3. Фотоэффект.  </vt:lpstr>
      <vt:lpstr>   Введение.   Солнечная панель в лаборатории 1-112</vt:lpstr>
      <vt:lpstr> 1. Характеристики теплового излучения. </vt:lpstr>
      <vt:lpstr>Слайд 5</vt:lpstr>
      <vt:lpstr>Слайд 6</vt:lpstr>
      <vt:lpstr>Хемилюминесценция – излучение, сопровождающееся химическими превращениями. (Источник энергии –  убыль внутренней энергии термодинамической системы при ее химических превращениях). </vt:lpstr>
      <vt:lpstr>Электролюминесценция – излучение, возникающее при электрических процессах: свечение газов или паров при электрическом разряде. (Источник энергии – энергия электрического поля). </vt:lpstr>
      <vt:lpstr>Слайд 9</vt:lpstr>
      <vt:lpstr>Слайд 10</vt:lpstr>
      <vt:lpstr>Слайд 11</vt:lpstr>
      <vt:lpstr>Слайд 12</vt:lpstr>
      <vt:lpstr>Слайд 13</vt:lpstr>
      <vt:lpstr>Слайд 14</vt:lpstr>
      <vt:lpstr>2. Формула Планка. Новая физика.</vt:lpstr>
      <vt:lpstr>Слайд 16</vt:lpstr>
      <vt:lpstr>Энергия кванта пропорциональна частоте света:    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Чувашский государственный университет Раритетная лаборатория физики raritet.chuvsu.ru  Лекция 10  Квантовая природа излучения</dc:title>
  <dc:creator>operator</dc:creator>
  <cp:lastModifiedBy>MF-300</cp:lastModifiedBy>
  <cp:revision>132</cp:revision>
  <dcterms:created xsi:type="dcterms:W3CDTF">2013-12-29T15:18:01Z</dcterms:created>
  <dcterms:modified xsi:type="dcterms:W3CDTF">2024-05-18T15:11:38Z</dcterms:modified>
</cp:coreProperties>
</file>